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322" r:id="rId2"/>
    <p:sldId id="257" r:id="rId3"/>
    <p:sldId id="328" r:id="rId4"/>
    <p:sldId id="277" r:id="rId5"/>
    <p:sldId id="258" r:id="rId6"/>
    <p:sldId id="259" r:id="rId7"/>
    <p:sldId id="327" r:id="rId8"/>
    <p:sldId id="260" r:id="rId9"/>
    <p:sldId id="273" r:id="rId10"/>
    <p:sldId id="261" r:id="rId11"/>
    <p:sldId id="264" r:id="rId12"/>
    <p:sldId id="265" r:id="rId13"/>
    <p:sldId id="269" r:id="rId14"/>
    <p:sldId id="266" r:id="rId15"/>
    <p:sldId id="270" r:id="rId16"/>
    <p:sldId id="268" r:id="rId17"/>
    <p:sldId id="271" r:id="rId18"/>
    <p:sldId id="272" r:id="rId19"/>
    <p:sldId id="278" r:id="rId20"/>
    <p:sldId id="281" r:id="rId21"/>
    <p:sldId id="285" r:id="rId22"/>
    <p:sldId id="286" r:id="rId23"/>
    <p:sldId id="302" r:id="rId24"/>
    <p:sldId id="303" r:id="rId25"/>
    <p:sldId id="287" r:id="rId26"/>
    <p:sldId id="288" r:id="rId27"/>
    <p:sldId id="289" r:id="rId28"/>
    <p:sldId id="290" r:id="rId29"/>
    <p:sldId id="291" r:id="rId30"/>
    <p:sldId id="292" r:id="rId31"/>
    <p:sldId id="293" r:id="rId32"/>
    <p:sldId id="298" r:id="rId33"/>
    <p:sldId id="324" r:id="rId34"/>
    <p:sldId id="325" r:id="rId35"/>
    <p:sldId id="326" r:id="rId36"/>
    <p:sldId id="323" r:id="rId37"/>
    <p:sldId id="299" r:id="rId38"/>
    <p:sldId id="279" r:id="rId39"/>
    <p:sldId id="282" r:id="rId40"/>
    <p:sldId id="280" r:id="rId41"/>
    <p:sldId id="283" r:id="rId42"/>
    <p:sldId id="274" r:id="rId43"/>
    <p:sldId id="28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8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38"/>
    <p:restoredTop sz="94675"/>
  </p:normalViewPr>
  <p:slideViewPr>
    <p:cSldViewPr snapToGrid="0" snapToObjects="1">
      <p:cViewPr varScale="1">
        <p:scale>
          <a:sx n="125" d="100"/>
          <a:sy n="125" d="100"/>
        </p:scale>
        <p:origin x="1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AA72259-74C8-8548-9A92-D9293A150A07}" type="doc">
      <dgm:prSet loTypeId="urn:microsoft.com/office/officeart/2005/8/layout/venn1" loCatId="" qsTypeId="urn:microsoft.com/office/officeart/2005/8/quickstyle/simple1#1" qsCatId="simple" csTypeId="urn:microsoft.com/office/officeart/2005/8/colors/accent1_2#1" csCatId="accent1" phldr="1"/>
      <dgm:spPr/>
    </dgm:pt>
    <dgm:pt modelId="{A40BD334-D001-9A4D-832E-D7800A66C422}">
      <dgm:prSet phldrT="[Text]"/>
      <dgm:spPr/>
      <dgm:t>
        <a:bodyPr/>
        <a:lstStyle/>
        <a:p>
          <a:r>
            <a:rPr lang="en-US" dirty="0" err="1"/>
            <a:t>机器学习</a:t>
          </a:r>
          <a:endParaRPr lang="en-US" dirty="0"/>
        </a:p>
      </dgm:t>
    </dgm:pt>
    <dgm:pt modelId="{B8D5E3F9-D654-CB4A-81EC-E4C6E41DBCA5}" type="parTrans" cxnId="{37450368-8522-D54B-8F1B-44E1ACD05645}">
      <dgm:prSet/>
      <dgm:spPr/>
      <dgm:t>
        <a:bodyPr/>
        <a:lstStyle/>
        <a:p>
          <a:endParaRPr lang="en-US"/>
        </a:p>
      </dgm:t>
    </dgm:pt>
    <dgm:pt modelId="{1DB33BEE-B198-CD48-903D-86534532ABEE}" type="sibTrans" cxnId="{37450368-8522-D54B-8F1B-44E1ACD05645}">
      <dgm:prSet/>
      <dgm:spPr/>
      <dgm:t>
        <a:bodyPr/>
        <a:lstStyle/>
        <a:p>
          <a:endParaRPr lang="en-US"/>
        </a:p>
      </dgm:t>
    </dgm:pt>
    <dgm:pt modelId="{345873BF-F532-2C48-8F4F-B6C685D147F8}">
      <dgm:prSet phldrT="[Text]"/>
      <dgm:spPr/>
      <dgm:t>
        <a:bodyPr/>
        <a:lstStyle/>
        <a:p>
          <a:r>
            <a:rPr lang="en-US" dirty="0" err="1"/>
            <a:t>数据挖掘</a:t>
          </a:r>
          <a:r>
            <a:rPr lang="en-US" altLang="zh-CN" dirty="0"/>
            <a:t>:</a:t>
          </a:r>
          <a:r>
            <a:rPr lang="zh-CN" altLang="en-US" dirty="0"/>
            <a:t> 从数据中发现信息</a:t>
          </a:r>
          <a:endParaRPr lang="en-US" dirty="0"/>
        </a:p>
      </dgm:t>
    </dgm:pt>
    <dgm:pt modelId="{D8E4AFA3-B839-E64C-8B95-9C4C71655E93}" type="parTrans" cxnId="{3FF787C0-F99B-A747-A300-B8B0B78969D1}">
      <dgm:prSet/>
      <dgm:spPr/>
      <dgm:t>
        <a:bodyPr/>
        <a:lstStyle/>
        <a:p>
          <a:endParaRPr lang="en-US"/>
        </a:p>
      </dgm:t>
    </dgm:pt>
    <dgm:pt modelId="{094084EE-E10E-2147-89DE-8D5CF25872C0}" type="sibTrans" cxnId="{3FF787C0-F99B-A747-A300-B8B0B78969D1}">
      <dgm:prSet/>
      <dgm:spPr/>
      <dgm:t>
        <a:bodyPr/>
        <a:lstStyle/>
        <a:p>
          <a:endParaRPr lang="en-US"/>
        </a:p>
      </dgm:t>
    </dgm:pt>
    <dgm:pt modelId="{7B87FDC9-4E05-DE45-B4E7-C1CC3D0B7C10}">
      <dgm:prSet phldrT="[Text]"/>
      <dgm:spPr/>
      <dgm:t>
        <a:bodyPr/>
        <a:lstStyle/>
        <a:p>
          <a:r>
            <a:rPr lang="en-US" dirty="0" err="1"/>
            <a:t>大数据</a:t>
          </a:r>
          <a:r>
            <a:rPr lang="en-US" dirty="0"/>
            <a:t>:</a:t>
          </a:r>
        </a:p>
        <a:p>
          <a:r>
            <a:rPr lang="zh-CN" altLang="en-US" dirty="0"/>
            <a:t>各种来源的大量非结构化或结构化数据</a:t>
          </a:r>
          <a:endParaRPr lang="en-US" dirty="0"/>
        </a:p>
        <a:p>
          <a:endParaRPr lang="en-US" dirty="0"/>
        </a:p>
      </dgm:t>
    </dgm:pt>
    <dgm:pt modelId="{27217AD6-E6DA-C94D-B0BD-B4425F07610B}" type="parTrans" cxnId="{27C1E3C6-B431-6642-96E6-A1DE5BEBDAB4}">
      <dgm:prSet/>
      <dgm:spPr/>
      <dgm:t>
        <a:bodyPr/>
        <a:lstStyle/>
        <a:p>
          <a:endParaRPr lang="en-US"/>
        </a:p>
      </dgm:t>
    </dgm:pt>
    <dgm:pt modelId="{FED72769-23BC-D347-8EDC-4E9FAE4F58CB}" type="sibTrans" cxnId="{27C1E3C6-B431-6642-96E6-A1DE5BEBDAB4}">
      <dgm:prSet/>
      <dgm:spPr/>
      <dgm:t>
        <a:bodyPr/>
        <a:lstStyle/>
        <a:p>
          <a:endParaRPr lang="en-US"/>
        </a:p>
      </dgm:t>
    </dgm:pt>
    <dgm:pt modelId="{6B802B28-9C39-C14C-BEC3-997289C0E2B0}" type="pres">
      <dgm:prSet presAssocID="{3AA72259-74C8-8548-9A92-D9293A150A07}" presName="compositeShape" presStyleCnt="0">
        <dgm:presLayoutVars>
          <dgm:chMax val="7"/>
          <dgm:dir/>
          <dgm:resizeHandles val="exact"/>
        </dgm:presLayoutVars>
      </dgm:prSet>
      <dgm:spPr/>
    </dgm:pt>
    <dgm:pt modelId="{C789FA1E-E3EF-724B-A531-54FCEBA573A4}" type="pres">
      <dgm:prSet presAssocID="{A40BD334-D001-9A4D-832E-D7800A66C422}" presName="circ1" presStyleLbl="vennNode1" presStyleIdx="0" presStyleCnt="3"/>
      <dgm:spPr/>
    </dgm:pt>
    <dgm:pt modelId="{DCE59505-BEA1-F046-AF70-6A2020056536}" type="pres">
      <dgm:prSet presAssocID="{A40BD334-D001-9A4D-832E-D7800A66C422}" presName="circ1Tx" presStyleLbl="revTx" presStyleIdx="0" presStyleCnt="0">
        <dgm:presLayoutVars>
          <dgm:chMax val="0"/>
          <dgm:chPref val="0"/>
          <dgm:bulletEnabled val="1"/>
        </dgm:presLayoutVars>
      </dgm:prSet>
      <dgm:spPr/>
    </dgm:pt>
    <dgm:pt modelId="{9C7E78CC-35E7-D643-86F6-438CEED67E45}" type="pres">
      <dgm:prSet presAssocID="{345873BF-F532-2C48-8F4F-B6C685D147F8}" presName="circ2" presStyleLbl="vennNode1" presStyleIdx="1" presStyleCnt="3"/>
      <dgm:spPr/>
    </dgm:pt>
    <dgm:pt modelId="{F77C95B2-C730-CF41-8EA9-37C6083947C2}" type="pres">
      <dgm:prSet presAssocID="{345873BF-F532-2C48-8F4F-B6C685D147F8}" presName="circ2Tx" presStyleLbl="revTx" presStyleIdx="0" presStyleCnt="0">
        <dgm:presLayoutVars>
          <dgm:chMax val="0"/>
          <dgm:chPref val="0"/>
          <dgm:bulletEnabled val="1"/>
        </dgm:presLayoutVars>
      </dgm:prSet>
      <dgm:spPr/>
    </dgm:pt>
    <dgm:pt modelId="{C63607A6-56FA-B14C-8FB7-90351AD1A9D8}" type="pres">
      <dgm:prSet presAssocID="{7B87FDC9-4E05-DE45-B4E7-C1CC3D0B7C10}" presName="circ3" presStyleLbl="vennNode1" presStyleIdx="2" presStyleCnt="3"/>
      <dgm:spPr/>
    </dgm:pt>
    <dgm:pt modelId="{11430FCA-51C1-0C43-B2EB-C5C020457706}" type="pres">
      <dgm:prSet presAssocID="{7B87FDC9-4E05-DE45-B4E7-C1CC3D0B7C10}" presName="circ3Tx" presStyleLbl="revTx" presStyleIdx="0" presStyleCnt="0">
        <dgm:presLayoutVars>
          <dgm:chMax val="0"/>
          <dgm:chPref val="0"/>
          <dgm:bulletEnabled val="1"/>
        </dgm:presLayoutVars>
      </dgm:prSet>
      <dgm:spPr/>
    </dgm:pt>
  </dgm:ptLst>
  <dgm:cxnLst>
    <dgm:cxn modelId="{FC7E755D-733D-534C-93D4-7CEE32C2CA4B}" type="presOf" srcId="{7B87FDC9-4E05-DE45-B4E7-C1CC3D0B7C10}" destId="{11430FCA-51C1-0C43-B2EB-C5C020457706}" srcOrd="1" destOrd="0" presId="urn:microsoft.com/office/officeart/2005/8/layout/venn1"/>
    <dgm:cxn modelId="{5205A261-3A5A-5C4D-B849-F880239BC85D}" type="presOf" srcId="{3AA72259-74C8-8548-9A92-D9293A150A07}" destId="{6B802B28-9C39-C14C-BEC3-997289C0E2B0}" srcOrd="0" destOrd="0" presId="urn:microsoft.com/office/officeart/2005/8/layout/venn1"/>
    <dgm:cxn modelId="{37450368-8522-D54B-8F1B-44E1ACD05645}" srcId="{3AA72259-74C8-8548-9A92-D9293A150A07}" destId="{A40BD334-D001-9A4D-832E-D7800A66C422}" srcOrd="0" destOrd="0" parTransId="{B8D5E3F9-D654-CB4A-81EC-E4C6E41DBCA5}" sibTransId="{1DB33BEE-B198-CD48-903D-86534532ABEE}"/>
    <dgm:cxn modelId="{10B4CF69-8E97-A04A-A5FA-CC172B0B43FD}" type="presOf" srcId="{345873BF-F532-2C48-8F4F-B6C685D147F8}" destId="{F77C95B2-C730-CF41-8EA9-37C6083947C2}" srcOrd="1" destOrd="0" presId="urn:microsoft.com/office/officeart/2005/8/layout/venn1"/>
    <dgm:cxn modelId="{59C4446B-1AFF-6A42-BD96-B4C25BC21684}" type="presOf" srcId="{7B87FDC9-4E05-DE45-B4E7-C1CC3D0B7C10}" destId="{C63607A6-56FA-B14C-8FB7-90351AD1A9D8}" srcOrd="0" destOrd="0" presId="urn:microsoft.com/office/officeart/2005/8/layout/venn1"/>
    <dgm:cxn modelId="{38025B74-73AE-6D44-AE9F-11404CE768EE}" type="presOf" srcId="{A40BD334-D001-9A4D-832E-D7800A66C422}" destId="{C789FA1E-E3EF-724B-A531-54FCEBA573A4}" srcOrd="0" destOrd="0" presId="urn:microsoft.com/office/officeart/2005/8/layout/venn1"/>
    <dgm:cxn modelId="{7BA1EE7F-D003-2842-AFE9-86F9A7AEB9CF}" type="presOf" srcId="{345873BF-F532-2C48-8F4F-B6C685D147F8}" destId="{9C7E78CC-35E7-D643-86F6-438CEED67E45}" srcOrd="0" destOrd="0" presId="urn:microsoft.com/office/officeart/2005/8/layout/venn1"/>
    <dgm:cxn modelId="{3FF787C0-F99B-A747-A300-B8B0B78969D1}" srcId="{3AA72259-74C8-8548-9A92-D9293A150A07}" destId="{345873BF-F532-2C48-8F4F-B6C685D147F8}" srcOrd="1" destOrd="0" parTransId="{D8E4AFA3-B839-E64C-8B95-9C4C71655E93}" sibTransId="{094084EE-E10E-2147-89DE-8D5CF25872C0}"/>
    <dgm:cxn modelId="{27C1E3C6-B431-6642-96E6-A1DE5BEBDAB4}" srcId="{3AA72259-74C8-8548-9A92-D9293A150A07}" destId="{7B87FDC9-4E05-DE45-B4E7-C1CC3D0B7C10}" srcOrd="2" destOrd="0" parTransId="{27217AD6-E6DA-C94D-B0BD-B4425F07610B}" sibTransId="{FED72769-23BC-D347-8EDC-4E9FAE4F58CB}"/>
    <dgm:cxn modelId="{9AC9EFF2-A4F8-C84B-95CD-307D4B884E2A}" type="presOf" srcId="{A40BD334-D001-9A4D-832E-D7800A66C422}" destId="{DCE59505-BEA1-F046-AF70-6A2020056536}" srcOrd="1" destOrd="0" presId="urn:microsoft.com/office/officeart/2005/8/layout/venn1"/>
    <dgm:cxn modelId="{108EE218-4AC8-D644-A6E5-EA8047C96767}" type="presParOf" srcId="{6B802B28-9C39-C14C-BEC3-997289C0E2B0}" destId="{C789FA1E-E3EF-724B-A531-54FCEBA573A4}" srcOrd="0" destOrd="0" presId="urn:microsoft.com/office/officeart/2005/8/layout/venn1"/>
    <dgm:cxn modelId="{82129836-4D4F-2D46-9640-0C301A19DCFD}" type="presParOf" srcId="{6B802B28-9C39-C14C-BEC3-997289C0E2B0}" destId="{DCE59505-BEA1-F046-AF70-6A2020056536}" srcOrd="1" destOrd="0" presId="urn:microsoft.com/office/officeart/2005/8/layout/venn1"/>
    <dgm:cxn modelId="{9CEDFF6D-2EC4-9B42-96BB-D05CA69B8FD8}" type="presParOf" srcId="{6B802B28-9C39-C14C-BEC3-997289C0E2B0}" destId="{9C7E78CC-35E7-D643-86F6-438CEED67E45}" srcOrd="2" destOrd="0" presId="urn:microsoft.com/office/officeart/2005/8/layout/venn1"/>
    <dgm:cxn modelId="{0162781F-10BF-3741-AC32-9EC00CF88B6A}" type="presParOf" srcId="{6B802B28-9C39-C14C-BEC3-997289C0E2B0}" destId="{F77C95B2-C730-CF41-8EA9-37C6083947C2}" srcOrd="3" destOrd="0" presId="urn:microsoft.com/office/officeart/2005/8/layout/venn1"/>
    <dgm:cxn modelId="{7F2EEE33-139B-574C-8208-D54D06D5252A}" type="presParOf" srcId="{6B802B28-9C39-C14C-BEC3-997289C0E2B0}" destId="{C63607A6-56FA-B14C-8FB7-90351AD1A9D8}" srcOrd="4" destOrd="0" presId="urn:microsoft.com/office/officeart/2005/8/layout/venn1"/>
    <dgm:cxn modelId="{60A92ECA-9B34-D144-B6F0-B1D5E830A0A1}" type="presParOf" srcId="{6B802B28-9C39-C14C-BEC3-997289C0E2B0}" destId="{11430FCA-51C1-0C43-B2EB-C5C020457706}"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9FA1E-E3EF-724B-A531-54FCEBA573A4}">
      <dsp:nvSpPr>
        <dsp:cNvPr id="0" name=""/>
        <dsp:cNvSpPr/>
      </dsp:nvSpPr>
      <dsp:spPr>
        <a:xfrm>
          <a:off x="1778711" y="53908"/>
          <a:ext cx="2587624" cy="258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err="1"/>
            <a:t>机器学习</a:t>
          </a:r>
          <a:endParaRPr lang="en-US" sz="1500" kern="1200" dirty="0"/>
        </a:p>
      </dsp:txBody>
      <dsp:txXfrm>
        <a:off x="2123728" y="506743"/>
        <a:ext cx="1897591" cy="1164431"/>
      </dsp:txXfrm>
    </dsp:sp>
    <dsp:sp modelId="{9C7E78CC-35E7-D643-86F6-438CEED67E45}">
      <dsp:nvSpPr>
        <dsp:cNvPr id="0" name=""/>
        <dsp:cNvSpPr/>
      </dsp:nvSpPr>
      <dsp:spPr>
        <a:xfrm>
          <a:off x="2712412" y="1671174"/>
          <a:ext cx="2587624" cy="258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err="1"/>
            <a:t>数据挖掘</a:t>
          </a:r>
          <a:r>
            <a:rPr lang="en-US" altLang="zh-CN" sz="1500" kern="1200" dirty="0"/>
            <a:t>:</a:t>
          </a:r>
          <a:r>
            <a:rPr lang="zh-CN" altLang="en-US" sz="1500" kern="1200" dirty="0"/>
            <a:t> 从数据中发现信息</a:t>
          </a:r>
          <a:endParaRPr lang="en-US" sz="1500" kern="1200" dirty="0"/>
        </a:p>
      </dsp:txBody>
      <dsp:txXfrm>
        <a:off x="3503794" y="2339644"/>
        <a:ext cx="1552574" cy="1423193"/>
      </dsp:txXfrm>
    </dsp:sp>
    <dsp:sp modelId="{C63607A6-56FA-B14C-8FB7-90351AD1A9D8}">
      <dsp:nvSpPr>
        <dsp:cNvPr id="0" name=""/>
        <dsp:cNvSpPr/>
      </dsp:nvSpPr>
      <dsp:spPr>
        <a:xfrm>
          <a:off x="845010" y="1671174"/>
          <a:ext cx="2587624" cy="258762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err="1"/>
            <a:t>大数据</a:t>
          </a:r>
          <a:r>
            <a:rPr lang="en-US" sz="1500" kern="1200" dirty="0"/>
            <a:t>:</a:t>
          </a:r>
        </a:p>
        <a:p>
          <a:pPr marL="0" lvl="0" indent="0" algn="ctr" defTabSz="666750">
            <a:lnSpc>
              <a:spcPct val="90000"/>
            </a:lnSpc>
            <a:spcBef>
              <a:spcPct val="0"/>
            </a:spcBef>
            <a:spcAft>
              <a:spcPct val="35000"/>
            </a:spcAft>
            <a:buNone/>
          </a:pPr>
          <a:r>
            <a:rPr lang="zh-CN" altLang="en-US" sz="1500" kern="1200" dirty="0"/>
            <a:t>各种来源的大量非结构化或结构化数据</a:t>
          </a:r>
          <a:endParaRPr lang="en-US" sz="1500" kern="1200" dirty="0"/>
        </a:p>
        <a:p>
          <a:pPr marL="0" lvl="0" indent="0" algn="ctr" defTabSz="666750">
            <a:lnSpc>
              <a:spcPct val="90000"/>
            </a:lnSpc>
            <a:spcBef>
              <a:spcPct val="0"/>
            </a:spcBef>
            <a:spcAft>
              <a:spcPct val="35000"/>
            </a:spcAft>
            <a:buNone/>
          </a:pPr>
          <a:endParaRPr lang="en-US" sz="1500" kern="1200" dirty="0"/>
        </a:p>
      </dsp:txBody>
      <dsp:txXfrm>
        <a:off x="1088678" y="2339644"/>
        <a:ext cx="1552574" cy="14231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4741AA-D177-D347-A5D7-362FF222060A}"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985"/>
            <a:ext cx="10515600" cy="1325563"/>
          </a:xfrm>
        </p:spPr>
        <p:txBody>
          <a:bodyPr/>
          <a:lstStyle>
            <a:lvl1pPr algn="ctr">
              <a:defRPr sz="3800">
                <a:solidFill>
                  <a:srgbClr val="003870"/>
                </a:solidFill>
                <a:latin typeface="黑体" panose="02010609060101010101" charset="-122"/>
                <a:ea typeface="黑体" panose="02010609060101010101" charset="-122"/>
              </a:defRPr>
            </a:lvl1pPr>
          </a:lstStyle>
          <a:p>
            <a:r>
              <a:rPr lang="en-US"/>
              <a:t>Click to edit Master title style</a:t>
            </a:r>
          </a:p>
        </p:txBody>
      </p:sp>
      <p:sp>
        <p:nvSpPr>
          <p:cNvPr id="3" name="Content Placeholder 2"/>
          <p:cNvSpPr>
            <a:spLocks noGrp="1"/>
          </p:cNvSpPr>
          <p:nvPr>
            <p:ph idx="1"/>
          </p:nvPr>
        </p:nvSpPr>
        <p:spPr>
          <a:xfrm>
            <a:off x="838200" y="1449070"/>
            <a:ext cx="10515600" cy="4351338"/>
          </a:xfrm>
        </p:spPr>
        <p:txBody>
          <a:bodyPr/>
          <a:lstStyle>
            <a:lvl1pPr>
              <a:lnSpc>
                <a:spcPct val="110000"/>
              </a:lnSpc>
              <a:defRPr sz="2400"/>
            </a:lvl1pPr>
            <a:lvl2pPr>
              <a:lnSpc>
                <a:spcPct val="110000"/>
              </a:lnSpc>
              <a:defRPr sz="2000"/>
            </a:lvl2pPr>
            <a:lvl3pPr>
              <a:lnSpc>
                <a:spcPct val="110000"/>
              </a:lnSpc>
              <a:defRPr/>
            </a:lvl3pPr>
            <a:lvl4pPr>
              <a:lnSpc>
                <a:spcPct val="110000"/>
              </a:lnSpc>
              <a:defRPr/>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4741AA-D177-D347-A5D7-362FF222060A}"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4741AA-D177-D347-A5D7-362FF222060A}" type="datetimeFigureOut">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4741AA-D177-D347-A5D7-362FF222060A}" type="datetimeFigureOut">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4741AA-D177-D347-A5D7-362FF222060A}" type="datetimeFigureOut">
              <a:rPr lang="en-US" smtClean="0"/>
              <a:t>6/22/19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4741AA-D177-D347-A5D7-362FF222060A}" type="datetimeFigureOut">
              <a:rPr lang="en-US" smtClean="0"/>
              <a:t>6/22/19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741AA-D177-D347-A5D7-362FF222060A}" type="datetimeFigureOut">
              <a:rPr lang="en-US" smtClean="0"/>
              <a:t>6/22/19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4741AA-D177-D347-A5D7-362FF222060A}" type="datetimeFigureOut">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4741AA-D177-D347-A5D7-362FF222060A}" type="datetimeFigureOut">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8F7A5-5D67-C849-A471-BBB106FE6A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741AA-D177-D347-A5D7-362FF222060A}" type="datetimeFigureOut">
              <a:rPr lang="en-US" smtClean="0"/>
              <a:t>6/22/19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8F7A5-5D67-C849-A471-BBB106FE6A4C}" type="slidenum">
              <a:rPr lang="en-US" smtClean="0"/>
              <a:t>‹#›</a:t>
            </a:fld>
            <a:endParaRPr lang="en-US"/>
          </a:p>
        </p:txBody>
      </p:sp>
      <p:pic>
        <p:nvPicPr>
          <p:cNvPr id="7" name="图片 6" descr="贪心科技06"/>
          <p:cNvPicPr>
            <a:picLocks noChangeAspect="1"/>
          </p:cNvPicPr>
          <p:nvPr userDrawn="1"/>
        </p:nvPicPr>
        <p:blipFill>
          <a:blip r:embed="rId13"/>
          <a:stretch>
            <a:fillRect/>
          </a:stretch>
        </p:blipFill>
        <p:spPr>
          <a:xfrm>
            <a:off x="-5715" y="-3175"/>
            <a:ext cx="12198985" cy="685736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researchgate.net/publication/267868361_Energy-Efficient_HOG-based_Object_Detection_at_1080HD_60_fps_with_Multi-Scale_Support"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ibm.com/articles/os-rulesengines/" TargetMode="External"/><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www.ituring.com.cn/book/102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hyperlink" Target="http://phdthesis-bioinformatics-maxplanckinstitute-molecularplantphys.matthias-scholz.d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hyperlink" Target="https://www.semanticscholar.org/paper/Regression-based-Online-Anomaly-Detection-for-Smart-Liu-Nielsen/da02259c0ef6c4e83f3832d8f26c17ab80a3c98c/figure/0" TargetMode="External"/><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zh.wikipedia.org/wiki/%E7%9B%A3%E7%9D%A3%E5%BC%8F%E5%AD%B8%E7%BF%92" TargetMode="External"/><Relationship Id="rId2" Type="http://schemas.openxmlformats.org/officeDocument/2006/relationships/hyperlink" Target="https://zh.wikipedia.org/wiki/%E7%8E%AF%E5%A2%83" TargetMode="External"/><Relationship Id="rId1" Type="http://schemas.openxmlformats.org/officeDocument/2006/relationships/slideLayout" Target="../slideLayouts/slideLayout2.xml"/><Relationship Id="rId5" Type="http://schemas.openxmlformats.org/officeDocument/2006/relationships/hyperlink" Target="https://medium.com/@YvesMulkers/whats-hot-in-ai-deep-reinforcement-learning-978f179d25ff" TargetMode="External"/><Relationship Id="rId4" Type="http://schemas.openxmlformats.org/officeDocument/2006/relationships/image" Target="../media/image27.tiff"/></Relationships>
</file>

<file path=ppt/slides/_rels/slide43.xml.rels><?xml version="1.0" encoding="UTF-8" standalone="yes"?>
<Relationships xmlns="http://schemas.openxmlformats.org/package/2006/relationships"><Relationship Id="rId3" Type="http://schemas.openxmlformats.org/officeDocument/2006/relationships/hyperlink" Target="http://web.eecs.utk.edu/~itamar/Papers/IET_ITS_2010.pdf" TargetMode="External"/><Relationship Id="rId2" Type="http://schemas.openxmlformats.org/officeDocument/2006/relationships/hyperlink" Target="https://openai.com/blog/openai-five/" TargetMode="External"/><Relationship Id="rId1" Type="http://schemas.openxmlformats.org/officeDocument/2006/relationships/slideLayout" Target="../slideLayouts/slideLayout2.xml"/><Relationship Id="rId5" Type="http://schemas.openxmlformats.org/officeDocument/2006/relationships/hyperlink" Target="https://arxiv.org/pdf/1504.00702.pdf" TargetMode="External"/><Relationship Id="rId4" Type="http://schemas.openxmlformats.org/officeDocument/2006/relationships/hyperlink" Target="https://arxiv.org/pdf/1802.09756.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31000" contrast="40000"/>
                    </a14:imgEffect>
                    <a14:imgEffect>
                      <a14:sharpenSoften amount="1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 y="2236509"/>
            <a:ext cx="12192000" cy="1103586"/>
          </a:xfrm>
          <a:prstGeom prst="rect">
            <a:avLst/>
          </a:prstGeom>
          <a:solidFill>
            <a:srgbClr val="9DBB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charset="-122"/>
              <a:ea typeface="PingFang SC Semibold" charset="-122"/>
              <a:cs typeface="PingFang SC Semibold" charset="-122"/>
            </a:endParaRPr>
          </a:p>
        </p:txBody>
      </p:sp>
      <p:sp>
        <p:nvSpPr>
          <p:cNvPr id="7" name="文本框 6"/>
          <p:cNvSpPr txBox="1"/>
          <p:nvPr/>
        </p:nvSpPr>
        <p:spPr>
          <a:xfrm>
            <a:off x="7797214" y="2495656"/>
            <a:ext cx="2844800" cy="645160"/>
          </a:xfrm>
          <a:prstGeom prst="rect">
            <a:avLst/>
          </a:prstGeom>
          <a:ln w="12700">
            <a:miter lim="400000"/>
          </a:ln>
        </p:spPr>
        <p:txBody>
          <a:bodyPr wrap="none" lIns="45719" rIns="45719">
            <a:spAutoFit/>
          </a:bodyPr>
          <a:lstStyle>
            <a:lvl1pPr algn="ctr">
              <a:defRPr sz="3200">
                <a:solidFill>
                  <a:srgbClr val="FFFFFF"/>
                </a:solidFill>
                <a:latin typeface="Heiti SC Medium"/>
                <a:ea typeface="Heiti SC Medium"/>
                <a:cs typeface="Heiti SC Medium"/>
                <a:sym typeface="Heiti SC Medium"/>
              </a:defRPr>
            </a:lvl1pPr>
          </a:lstStyle>
          <a:p>
            <a:pPr algn="ctr"/>
            <a:r>
              <a:rPr lang="zh-CN" altLang="en-US" sz="3600" b="1" dirty="0">
                <a:solidFill>
                  <a:schemeClr val="bg1"/>
                </a:solidFill>
                <a:latin typeface="黑体" panose="02010609060101010101" charset="-122"/>
                <a:ea typeface="黑体" panose="02010609060101010101" charset="-122"/>
              </a:rPr>
              <a:t>机器学习入门</a:t>
            </a:r>
          </a:p>
        </p:txBody>
      </p:sp>
      <p:grpSp>
        <p:nvGrpSpPr>
          <p:cNvPr id="11" name="组 10"/>
          <p:cNvGrpSpPr/>
          <p:nvPr/>
        </p:nvGrpSpPr>
        <p:grpSpPr>
          <a:xfrm>
            <a:off x="8007985" y="377826"/>
            <a:ext cx="4184015" cy="667384"/>
            <a:chOff x="9153916" y="252858"/>
            <a:chExt cx="3038083" cy="484290"/>
          </a:xfrm>
        </p:grpSpPr>
        <p:grpSp>
          <p:nvGrpSpPr>
            <p:cNvPr id="12" name="组 11"/>
            <p:cNvGrpSpPr/>
            <p:nvPr/>
          </p:nvGrpSpPr>
          <p:grpSpPr>
            <a:xfrm>
              <a:off x="12039606" y="252858"/>
              <a:ext cx="152393" cy="484288"/>
              <a:chOff x="12039604" y="252856"/>
              <a:chExt cx="152393" cy="484287"/>
            </a:xfrm>
          </p:grpSpPr>
          <p:sp>
            <p:nvSpPr>
              <p:cNvPr id="16" name="圆角矩形 15"/>
              <p:cNvSpPr/>
              <p:nvPr/>
            </p:nvSpPr>
            <p:spPr>
              <a:xfrm rot="16200000" flipV="1">
                <a:off x="12072988" y="518121"/>
                <a:ext cx="85626" cy="152392"/>
              </a:xfrm>
              <a:prstGeom prst="roundRect">
                <a:avLst>
                  <a:gd name="adj" fmla="val 5039"/>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7" name="圆角矩形 16"/>
              <p:cNvSpPr/>
              <p:nvPr/>
            </p:nvSpPr>
            <p:spPr>
              <a:xfrm rot="16200000" flipV="1">
                <a:off x="12072988" y="618134"/>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8" name="圆角矩形 17"/>
              <p:cNvSpPr/>
              <p:nvPr/>
            </p:nvSpPr>
            <p:spPr>
              <a:xfrm rot="16200000" flipV="1">
                <a:off x="12072988" y="321750"/>
                <a:ext cx="85626" cy="152392"/>
              </a:xfrm>
              <a:prstGeom prst="roundRect">
                <a:avLst>
                  <a:gd name="adj" fmla="val 5039"/>
                </a:avLst>
              </a:prstGeom>
              <a:solidFill>
                <a:srgbClr val="4472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9" name="圆角矩形 18"/>
              <p:cNvSpPr/>
              <p:nvPr/>
            </p:nvSpPr>
            <p:spPr>
              <a:xfrm rot="16200000" flipV="1">
                <a:off x="12072988" y="421763"/>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20" name="圆角矩形 19"/>
              <p:cNvSpPr/>
              <p:nvPr/>
            </p:nvSpPr>
            <p:spPr>
              <a:xfrm rot="16200000" flipV="1">
                <a:off x="12072987" y="219473"/>
                <a:ext cx="85626" cy="152392"/>
              </a:xfrm>
              <a:prstGeom prst="roundRect">
                <a:avLst>
                  <a:gd name="adj" fmla="val 5039"/>
                </a:avLst>
              </a:prstGeom>
              <a:solidFill>
                <a:srgbClr val="2F55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grpSp>
        <p:sp>
          <p:nvSpPr>
            <p:cNvPr id="13" name="圆角矩形 12"/>
            <p:cNvSpPr/>
            <p:nvPr/>
          </p:nvSpPr>
          <p:spPr>
            <a:xfrm rot="16200000" flipV="1">
              <a:off x="11457520" y="249446"/>
              <a:ext cx="484288" cy="491115"/>
            </a:xfrm>
            <a:prstGeom prst="roundRect">
              <a:avLst>
                <a:gd name="adj" fmla="val 5039"/>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b="1">
                <a:latin typeface="PingFang SC Semibold" charset="-122"/>
                <a:ea typeface="PingFang SC Semibold" charset="-122"/>
                <a:cs typeface="PingFang SC Semibold" charset="-122"/>
              </a:endParaRPr>
            </a:p>
          </p:txBody>
        </p:sp>
        <p:sp>
          <p:nvSpPr>
            <p:cNvPr id="14" name="文本框 13"/>
            <p:cNvSpPr txBox="1"/>
            <p:nvPr/>
          </p:nvSpPr>
          <p:spPr>
            <a:xfrm>
              <a:off x="9153916" y="326585"/>
              <a:ext cx="2299970" cy="322093"/>
            </a:xfrm>
            <a:prstGeom prst="rect">
              <a:avLst/>
            </a:prstGeom>
            <a:noFill/>
          </p:spPr>
          <p:txBody>
            <a:bodyPr wrap="square" lIns="91439" tIns="45719" rIns="91439" bIns="45719" rtlCol="0">
              <a:spAutoFit/>
            </a:bodyPr>
            <a:lstStyle/>
            <a:p>
              <a:pPr algn="r"/>
              <a:r>
                <a:rPr lang="zh-CN" altLang="en-US" sz="1400" b="1" spc="300" dirty="0">
                  <a:solidFill>
                    <a:schemeClr val="bg1"/>
                  </a:solidFill>
                  <a:latin typeface="PingFang SC Semibold" charset="-122"/>
                  <a:ea typeface="PingFang SC Semibold" charset="-122"/>
                  <a:cs typeface="PingFang SC Semibold" charset="-122"/>
                </a:rPr>
                <a:t>贪心科技      </a:t>
              </a:r>
              <a:endParaRPr lang="en-US" altLang="zh-CN" sz="1400" b="1" spc="300" dirty="0">
                <a:solidFill>
                  <a:schemeClr val="bg1"/>
                </a:solidFill>
                <a:latin typeface="PingFang SC Semibold" charset="-122"/>
                <a:ea typeface="PingFang SC Semibold" charset="-122"/>
                <a:cs typeface="PingFang SC Semibold" charset="-122"/>
              </a:endParaRPr>
            </a:p>
            <a:p>
              <a:pPr algn="r"/>
              <a:r>
                <a:rPr lang="zh-CN" altLang="en-US" sz="900" b="1" dirty="0">
                  <a:solidFill>
                    <a:schemeClr val="bg1"/>
                  </a:solidFill>
                  <a:latin typeface="PingFang SC Semibold" charset="-122"/>
                  <a:ea typeface="PingFang SC Semibold" charset="-122"/>
                  <a:cs typeface="PingFang SC Semibold" charset="-122"/>
                </a:rPr>
                <a:t>让每个人享受个性化教育服务</a:t>
              </a:r>
            </a:p>
          </p:txBody>
        </p:sp>
        <p:pic>
          <p:nvPicPr>
            <p:cNvPr id="15" name="图片 14"/>
            <p:cNvPicPr>
              <a:picLocks noChangeAspect="1"/>
            </p:cNvPicPr>
            <p:nvPr/>
          </p:nvPicPr>
          <p:blipFill rotWithShape="1">
            <a:blip r:embed="rId5">
              <a:extLst>
                <a:ext uri="{28A0092B-C50C-407E-A947-70E740481C1C}">
                  <a14:useLocalDpi xmlns:a14="http://schemas.microsoft.com/office/drawing/2010/main" val="0"/>
                </a:ext>
              </a:extLst>
            </a:blip>
            <a:srcRect l="-1" r="-7827" b="33398"/>
            <a:stretch>
              <a:fillRect/>
            </a:stretch>
          </p:blipFill>
          <p:spPr>
            <a:xfrm>
              <a:off x="11454102" y="295671"/>
              <a:ext cx="514962" cy="342934"/>
            </a:xfrm>
            <a:prstGeom prst="rect">
              <a:avLst/>
            </a:prstGeom>
          </p:spPr>
        </p:pic>
      </p:grpSp>
      <p:pic>
        <p:nvPicPr>
          <p:cNvPr id="22" name="图片 21"/>
          <p:cNvPicPr>
            <a:picLocks noChangeAspect="1"/>
          </p:cNvPicPr>
          <p:nvPr/>
        </p:nvPicPr>
        <p:blipFill>
          <a:blip r:embed="rId6">
            <a:extLst>
              <a:ext uri="{BEBA8EAE-BF5A-486C-A8C5-ECC9F3942E4B}">
                <a14:imgProps xmlns:a14="http://schemas.microsoft.com/office/drawing/2010/main">
                  <a14:imgLayer r:embed="rId7">
                    <a14:imgEffect>
                      <a14:brightnessContrast bright="-36000" contrast="71000"/>
                    </a14:imgEffect>
                  </a14:imgLayer>
                </a14:imgProps>
              </a:ext>
              <a:ext uri="{28A0092B-C50C-407E-A947-70E740481C1C}">
                <a14:useLocalDpi xmlns:a14="http://schemas.microsoft.com/office/drawing/2010/main" val="0"/>
              </a:ext>
            </a:extLst>
          </a:blip>
          <a:stretch>
            <a:fillRect/>
          </a:stretch>
        </p:blipFill>
        <p:spPr>
          <a:xfrm>
            <a:off x="560810" y="439292"/>
            <a:ext cx="5617464" cy="5779008"/>
          </a:xfrm>
          <a:prstGeom prst="rect">
            <a:avLst/>
          </a:prstGeom>
          <a:effectLst>
            <a:outerShdw blurRad="419100" dist="38100" dir="2700000" algn="tl" rotWithShape="0">
              <a:prstClr val="black">
                <a:alpha val="40000"/>
              </a:prstClr>
            </a:outerShdw>
          </a:effectLst>
        </p:spPr>
      </p:pic>
      <p:sp>
        <p:nvSpPr>
          <p:cNvPr id="24" name="文本框 23"/>
          <p:cNvSpPr txBox="1"/>
          <p:nvPr/>
        </p:nvSpPr>
        <p:spPr>
          <a:xfrm>
            <a:off x="3336757" y="1293356"/>
            <a:ext cx="1155032" cy="1107996"/>
          </a:xfrm>
          <a:prstGeom prst="rect">
            <a:avLst/>
          </a:prstGeom>
          <a:noFill/>
        </p:spPr>
        <p:txBody>
          <a:bodyPr wrap="square" rtlCol="0">
            <a:spAutoFit/>
          </a:bodyPr>
          <a:lstStyle/>
          <a:p>
            <a:r>
              <a:rPr kumimoji="1" lang="en-US" altLang="zh-CN" sz="6600" dirty="0">
                <a:solidFill>
                  <a:schemeClr val="bg1"/>
                </a:solidFill>
                <a:latin typeface="PingFang SC Ultralight" charset="-122"/>
                <a:ea typeface="PingFang SC Ultralight" charset="-122"/>
                <a:cs typeface="PingFang SC Ultralight" charset="-122"/>
              </a:rPr>
              <a:t>AI</a:t>
            </a:r>
            <a:endParaRPr kumimoji="1" lang="zh-CN" altLang="en-US" sz="6600" dirty="0">
              <a:solidFill>
                <a:schemeClr val="bg1"/>
              </a:solidFill>
              <a:latin typeface="PingFang SC Ultralight" charset="-122"/>
              <a:ea typeface="PingFang SC Ultralight" charset="-122"/>
              <a:cs typeface="PingFang SC Ultralight"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分类</a:t>
            </a:r>
            <a:r>
              <a:rPr lang="en-US" altLang="zh-CN" dirty="0"/>
              <a:t>)</a:t>
            </a:r>
            <a:endParaRPr lang="en-US" dirty="0"/>
          </a:p>
        </p:txBody>
      </p:sp>
      <p:pic>
        <p:nvPicPr>
          <p:cNvPr id="14" name="Picture 13"/>
          <p:cNvPicPr>
            <a:picLocks noChangeAspect="1"/>
          </p:cNvPicPr>
          <p:nvPr/>
        </p:nvPicPr>
        <p:blipFill>
          <a:blip r:embed="rId2"/>
          <a:stretch>
            <a:fillRect/>
          </a:stretch>
        </p:blipFill>
        <p:spPr>
          <a:xfrm>
            <a:off x="942131" y="2171409"/>
            <a:ext cx="1146630" cy="1124147"/>
          </a:xfrm>
          <a:prstGeom prst="rect">
            <a:avLst/>
          </a:prstGeom>
        </p:spPr>
      </p:pic>
      <p:pic>
        <p:nvPicPr>
          <p:cNvPr id="15" name="Picture 14"/>
          <p:cNvPicPr>
            <a:picLocks noChangeAspect="1"/>
          </p:cNvPicPr>
          <p:nvPr/>
        </p:nvPicPr>
        <p:blipFill>
          <a:blip r:embed="rId3"/>
          <a:stretch>
            <a:fillRect/>
          </a:stretch>
        </p:blipFill>
        <p:spPr>
          <a:xfrm>
            <a:off x="1028018" y="3429549"/>
            <a:ext cx="887704" cy="894429"/>
          </a:xfrm>
          <a:prstGeom prst="rect">
            <a:avLst/>
          </a:prstGeom>
        </p:spPr>
      </p:pic>
      <p:pic>
        <p:nvPicPr>
          <p:cNvPr id="16" name="Picture 15"/>
          <p:cNvPicPr>
            <a:picLocks noChangeAspect="1"/>
          </p:cNvPicPr>
          <p:nvPr/>
        </p:nvPicPr>
        <p:blipFill>
          <a:blip r:embed="rId4"/>
          <a:stretch>
            <a:fillRect/>
          </a:stretch>
        </p:blipFill>
        <p:spPr>
          <a:xfrm>
            <a:off x="935787" y="4419900"/>
            <a:ext cx="1103502" cy="649119"/>
          </a:xfrm>
          <a:prstGeom prst="rect">
            <a:avLst/>
          </a:prstGeom>
        </p:spPr>
      </p:pic>
      <p:pic>
        <p:nvPicPr>
          <p:cNvPr id="17" name="Picture 16"/>
          <p:cNvPicPr>
            <a:picLocks noChangeAspect="1"/>
          </p:cNvPicPr>
          <p:nvPr/>
        </p:nvPicPr>
        <p:blipFill>
          <a:blip r:embed="rId5"/>
          <a:stretch>
            <a:fillRect/>
          </a:stretch>
        </p:blipFill>
        <p:spPr>
          <a:xfrm>
            <a:off x="819281" y="5244051"/>
            <a:ext cx="1220008" cy="696376"/>
          </a:xfrm>
          <a:prstGeom prst="rect">
            <a:avLst/>
          </a:prstGeom>
        </p:spPr>
      </p:pic>
      <p:sp>
        <p:nvSpPr>
          <p:cNvPr id="19" name="TextBox 18"/>
          <p:cNvSpPr txBox="1"/>
          <p:nvPr/>
        </p:nvSpPr>
        <p:spPr>
          <a:xfrm>
            <a:off x="2483873" y="208430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483873" y="4485435"/>
            <a:ext cx="954107" cy="400110"/>
          </a:xfrm>
          <a:prstGeom prst="rect">
            <a:avLst/>
          </a:prstGeom>
          <a:noFill/>
        </p:spPr>
        <p:txBody>
          <a:bodyPr wrap="square" rtlCol="0">
            <a:spAutoFit/>
          </a:bodyPr>
          <a:lstStyle/>
          <a:p>
            <a:r>
              <a:rPr lang="zh-CN" altLang="en-US" sz="2000" dirty="0">
                <a:latin typeface="+mj-ea"/>
                <a:ea typeface="+mj-ea"/>
              </a:rPr>
              <a:t>香蕉</a:t>
            </a:r>
            <a:endParaRPr lang="en-US" sz="2000" baseline="-25000" dirty="0">
              <a:latin typeface="+mj-ea"/>
              <a:ea typeface="+mj-ea"/>
            </a:endParaRPr>
          </a:p>
        </p:txBody>
      </p:sp>
      <p:sp>
        <p:nvSpPr>
          <p:cNvPr id="23" name="TextBox 22"/>
          <p:cNvSpPr txBox="1"/>
          <p:nvPr/>
        </p:nvSpPr>
        <p:spPr>
          <a:xfrm>
            <a:off x="2483873" y="5298690"/>
            <a:ext cx="697627" cy="400110"/>
          </a:xfrm>
          <a:prstGeom prst="rect">
            <a:avLst/>
          </a:prstGeom>
          <a:noFill/>
        </p:spPr>
        <p:txBody>
          <a:bodyPr wrap="none" rtlCol="0">
            <a:spAutoFit/>
          </a:bodyPr>
          <a:lstStyle/>
          <a:p>
            <a:r>
              <a:rPr lang="zh-CN" altLang="en-US" sz="2000" dirty="0">
                <a:latin typeface="+mj-ea"/>
                <a:ea typeface="+mj-ea"/>
              </a:rPr>
              <a:t>香蕉</a:t>
            </a:r>
            <a:endParaRPr lang="en-US" sz="2000" baseline="-25000" dirty="0">
              <a:latin typeface="+mj-ea"/>
              <a:ea typeface="+mj-ea"/>
            </a:endParaRPr>
          </a:p>
        </p:txBody>
      </p:sp>
      <p:sp>
        <p:nvSpPr>
          <p:cNvPr id="24" name="Right Brace 23"/>
          <p:cNvSpPr/>
          <p:nvPr/>
        </p:nvSpPr>
        <p:spPr>
          <a:xfrm>
            <a:off x="3825240" y="2171409"/>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889152" y="3719027"/>
            <a:ext cx="2698175" cy="523220"/>
          </a:xfrm>
          <a:prstGeom prst="rect">
            <a:avLst/>
          </a:prstGeom>
          <a:noFill/>
        </p:spPr>
        <p:txBody>
          <a:bodyPr wrap="none" rtlCol="0">
            <a:spAutoFit/>
          </a:bodyPr>
          <a:lstStyle/>
          <a:p>
            <a:r>
              <a:rPr lang="zh-CN" altLang="en-US" sz="2800" dirty="0">
                <a:solidFill>
                  <a:srgbClr val="008000"/>
                </a:solidFill>
              </a:rPr>
              <a:t>打了标签的数据</a:t>
            </a:r>
            <a:endParaRPr lang="en-US" sz="2800" dirty="0">
              <a:solidFill>
                <a:srgbClr val="008000"/>
              </a:solidFill>
            </a:endParaRPr>
          </a:p>
        </p:txBody>
      </p:sp>
      <p:sp>
        <p:nvSpPr>
          <p:cNvPr id="26" name="Right Brace 25"/>
          <p:cNvSpPr/>
          <p:nvPr/>
        </p:nvSpPr>
        <p:spPr>
          <a:xfrm rot="16200000">
            <a:off x="1361955" y="149407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1065621" y="121571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28" name="TextBox 27"/>
          <p:cNvSpPr txBox="1"/>
          <p:nvPr/>
        </p:nvSpPr>
        <p:spPr>
          <a:xfrm>
            <a:off x="2483873" y="2715089"/>
            <a:ext cx="646331" cy="369332"/>
          </a:xfrm>
          <a:prstGeom prst="rect">
            <a:avLst/>
          </a:prstGeom>
          <a:noFill/>
        </p:spPr>
        <p:txBody>
          <a:bodyPr wrap="none" rtlCol="0">
            <a:spAutoFit/>
          </a:bodyPr>
          <a:lstStyle/>
          <a:p>
            <a:r>
              <a:rPr lang="zh-CN" altLang="en-US" dirty="0"/>
              <a:t>苹果</a:t>
            </a:r>
            <a:endParaRPr lang="en-US" dirty="0"/>
          </a:p>
        </p:txBody>
      </p:sp>
      <p:sp>
        <p:nvSpPr>
          <p:cNvPr id="29" name="TextBox 28"/>
          <p:cNvSpPr txBox="1"/>
          <p:nvPr/>
        </p:nvSpPr>
        <p:spPr>
          <a:xfrm>
            <a:off x="2498526" y="3645344"/>
            <a:ext cx="646331" cy="369332"/>
          </a:xfrm>
          <a:prstGeom prst="rect">
            <a:avLst/>
          </a:prstGeom>
          <a:noFill/>
        </p:spPr>
        <p:txBody>
          <a:bodyPr wrap="none" rtlCol="0">
            <a:spAutoFit/>
          </a:bodyPr>
          <a:lstStyle/>
          <a:p>
            <a:r>
              <a:rPr lang="zh-CN" altLang="en-US" dirty="0"/>
              <a:t>苹果</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分类</a:t>
            </a:r>
            <a:r>
              <a:rPr lang="en-US" altLang="zh-CN" dirty="0"/>
              <a:t>)</a:t>
            </a:r>
            <a:endParaRPr lang="en-US" dirty="0"/>
          </a:p>
        </p:txBody>
      </p:sp>
      <p:pic>
        <p:nvPicPr>
          <p:cNvPr id="14" name="Picture 13"/>
          <p:cNvPicPr>
            <a:picLocks noChangeAspect="1"/>
          </p:cNvPicPr>
          <p:nvPr/>
        </p:nvPicPr>
        <p:blipFill>
          <a:blip r:embed="rId2"/>
          <a:stretch>
            <a:fillRect/>
          </a:stretch>
        </p:blipFill>
        <p:spPr>
          <a:xfrm>
            <a:off x="915461" y="2180299"/>
            <a:ext cx="1146630" cy="1124147"/>
          </a:xfrm>
          <a:prstGeom prst="rect">
            <a:avLst/>
          </a:prstGeom>
        </p:spPr>
      </p:pic>
      <p:pic>
        <p:nvPicPr>
          <p:cNvPr id="15" name="Picture 14"/>
          <p:cNvPicPr>
            <a:picLocks noChangeAspect="1"/>
          </p:cNvPicPr>
          <p:nvPr/>
        </p:nvPicPr>
        <p:blipFill>
          <a:blip r:embed="rId3"/>
          <a:stretch>
            <a:fillRect/>
          </a:stretch>
        </p:blipFill>
        <p:spPr>
          <a:xfrm>
            <a:off x="1001348" y="3438439"/>
            <a:ext cx="887704" cy="894429"/>
          </a:xfrm>
          <a:prstGeom prst="rect">
            <a:avLst/>
          </a:prstGeom>
        </p:spPr>
      </p:pic>
      <p:pic>
        <p:nvPicPr>
          <p:cNvPr id="16" name="Picture 15"/>
          <p:cNvPicPr>
            <a:picLocks noChangeAspect="1"/>
          </p:cNvPicPr>
          <p:nvPr/>
        </p:nvPicPr>
        <p:blipFill>
          <a:blip r:embed="rId4"/>
          <a:stretch>
            <a:fillRect/>
          </a:stretch>
        </p:blipFill>
        <p:spPr>
          <a:xfrm>
            <a:off x="909117" y="4428790"/>
            <a:ext cx="1103502" cy="649119"/>
          </a:xfrm>
          <a:prstGeom prst="rect">
            <a:avLst/>
          </a:prstGeom>
        </p:spPr>
      </p:pic>
      <p:pic>
        <p:nvPicPr>
          <p:cNvPr id="17" name="Picture 16"/>
          <p:cNvPicPr>
            <a:picLocks noChangeAspect="1"/>
          </p:cNvPicPr>
          <p:nvPr/>
        </p:nvPicPr>
        <p:blipFill>
          <a:blip r:embed="rId5"/>
          <a:stretch>
            <a:fillRect/>
          </a:stretch>
        </p:blipFill>
        <p:spPr>
          <a:xfrm>
            <a:off x="792611" y="5252941"/>
            <a:ext cx="1220008" cy="696376"/>
          </a:xfrm>
          <a:prstGeom prst="rect">
            <a:avLst/>
          </a:prstGeom>
        </p:spPr>
      </p:pic>
      <p:sp>
        <p:nvSpPr>
          <p:cNvPr id="19" name="TextBox 18"/>
          <p:cNvSpPr txBox="1"/>
          <p:nvPr/>
        </p:nvSpPr>
        <p:spPr>
          <a:xfrm>
            <a:off x="2457203" y="209319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457203" y="4494325"/>
            <a:ext cx="954107" cy="400110"/>
          </a:xfrm>
          <a:prstGeom prst="rect">
            <a:avLst/>
          </a:prstGeom>
          <a:noFill/>
        </p:spPr>
        <p:txBody>
          <a:bodyPr wrap="square" rtlCol="0">
            <a:spAutoFit/>
          </a:bodyPr>
          <a:lstStyle/>
          <a:p>
            <a:r>
              <a:rPr lang="zh-CN" altLang="en-US" sz="2000" dirty="0">
                <a:latin typeface="+mj-ea"/>
                <a:ea typeface="+mj-ea"/>
              </a:rPr>
              <a:t>香蕉</a:t>
            </a:r>
            <a:endParaRPr lang="en-US" sz="2000" baseline="-25000" dirty="0">
              <a:latin typeface="+mj-ea"/>
              <a:ea typeface="+mj-ea"/>
            </a:endParaRPr>
          </a:p>
        </p:txBody>
      </p:sp>
      <p:sp>
        <p:nvSpPr>
          <p:cNvPr id="23" name="TextBox 22"/>
          <p:cNvSpPr txBox="1"/>
          <p:nvPr/>
        </p:nvSpPr>
        <p:spPr>
          <a:xfrm>
            <a:off x="2457203" y="5307580"/>
            <a:ext cx="697627" cy="400110"/>
          </a:xfrm>
          <a:prstGeom prst="rect">
            <a:avLst/>
          </a:prstGeom>
          <a:noFill/>
        </p:spPr>
        <p:txBody>
          <a:bodyPr wrap="none" rtlCol="0">
            <a:spAutoFit/>
          </a:bodyPr>
          <a:lstStyle/>
          <a:p>
            <a:r>
              <a:rPr lang="zh-CN" altLang="en-US" sz="2000" dirty="0">
                <a:latin typeface="+mj-ea"/>
                <a:ea typeface="+mj-ea"/>
              </a:rPr>
              <a:t>香蕉</a:t>
            </a:r>
            <a:endParaRPr lang="en-US" sz="2000" baseline="-25000" dirty="0">
              <a:latin typeface="+mj-ea"/>
              <a:ea typeface="+mj-ea"/>
            </a:endParaRPr>
          </a:p>
        </p:txBody>
      </p:sp>
      <p:sp>
        <p:nvSpPr>
          <p:cNvPr id="26" name="Right Brace 25"/>
          <p:cNvSpPr/>
          <p:nvPr/>
        </p:nvSpPr>
        <p:spPr>
          <a:xfrm rot="16200000">
            <a:off x="1335285" y="150296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1038951" y="122460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18" name="Oval 17"/>
          <p:cNvSpPr/>
          <p:nvPr/>
        </p:nvSpPr>
        <p:spPr>
          <a:xfrm>
            <a:off x="4532362" y="286868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TextBox 27"/>
          <p:cNvSpPr txBox="1"/>
          <p:nvPr/>
        </p:nvSpPr>
        <p:spPr>
          <a:xfrm>
            <a:off x="4557162" y="326044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9" name="Right Arrow 28"/>
          <p:cNvSpPr/>
          <p:nvPr/>
        </p:nvSpPr>
        <p:spPr>
          <a:xfrm>
            <a:off x="3502663" y="323879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学习</a:t>
            </a:r>
            <a:endParaRPr lang="en-US" dirty="0"/>
          </a:p>
        </p:txBody>
      </p:sp>
      <p:sp>
        <p:nvSpPr>
          <p:cNvPr id="31" name="TextBox 30"/>
          <p:cNvSpPr txBox="1"/>
          <p:nvPr/>
        </p:nvSpPr>
        <p:spPr>
          <a:xfrm>
            <a:off x="2508499" y="2783342"/>
            <a:ext cx="646331" cy="369332"/>
          </a:xfrm>
          <a:prstGeom prst="rect">
            <a:avLst/>
          </a:prstGeom>
          <a:noFill/>
        </p:spPr>
        <p:txBody>
          <a:bodyPr wrap="none" rtlCol="0">
            <a:spAutoFit/>
          </a:bodyPr>
          <a:lstStyle/>
          <a:p>
            <a:r>
              <a:rPr lang="zh-CN" altLang="en-US" dirty="0"/>
              <a:t>苹果</a:t>
            </a:r>
            <a:endParaRPr lang="en-US" dirty="0"/>
          </a:p>
        </p:txBody>
      </p:sp>
      <p:sp>
        <p:nvSpPr>
          <p:cNvPr id="32" name="TextBox 31"/>
          <p:cNvSpPr txBox="1"/>
          <p:nvPr/>
        </p:nvSpPr>
        <p:spPr>
          <a:xfrm>
            <a:off x="2457203" y="3624791"/>
            <a:ext cx="646331" cy="369332"/>
          </a:xfrm>
          <a:prstGeom prst="rect">
            <a:avLst/>
          </a:prstGeom>
          <a:noFill/>
        </p:spPr>
        <p:txBody>
          <a:bodyPr wrap="none" rtlCol="0">
            <a:spAutoFit/>
          </a:bodyPr>
          <a:lstStyle/>
          <a:p>
            <a:r>
              <a:rPr lang="zh-CN" altLang="en-US" dirty="0"/>
              <a:t>苹果</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分类</a:t>
            </a:r>
            <a:r>
              <a:rPr lang="en-US" altLang="zh-CN" dirty="0"/>
              <a:t>)</a:t>
            </a:r>
            <a:endParaRPr lang="en-US" dirty="0"/>
          </a:p>
        </p:txBody>
      </p:sp>
      <p:sp>
        <p:nvSpPr>
          <p:cNvPr id="18" name="Oval 17"/>
          <p:cNvSpPr/>
          <p:nvPr/>
        </p:nvSpPr>
        <p:spPr>
          <a:xfrm>
            <a:off x="5749022" y="271882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TextBox 27"/>
          <p:cNvSpPr txBox="1"/>
          <p:nvPr/>
        </p:nvSpPr>
        <p:spPr>
          <a:xfrm>
            <a:off x="5773822" y="311058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9" name="Right Arrow 28"/>
          <p:cNvSpPr/>
          <p:nvPr/>
        </p:nvSpPr>
        <p:spPr>
          <a:xfrm>
            <a:off x="4719323" y="308893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5" name="Right Arrow 24"/>
          <p:cNvSpPr/>
          <p:nvPr/>
        </p:nvSpPr>
        <p:spPr>
          <a:xfrm>
            <a:off x="7589407" y="3074670"/>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3" name="Picture 2"/>
          <p:cNvPicPr>
            <a:picLocks noChangeAspect="1"/>
          </p:cNvPicPr>
          <p:nvPr/>
        </p:nvPicPr>
        <p:blipFill>
          <a:blip r:embed="rId2"/>
          <a:stretch>
            <a:fillRect/>
          </a:stretch>
        </p:blipFill>
        <p:spPr>
          <a:xfrm>
            <a:off x="2856503" y="2659033"/>
            <a:ext cx="1540468" cy="1540468"/>
          </a:xfrm>
          <a:prstGeom prst="rect">
            <a:avLst/>
          </a:prstGeom>
        </p:spPr>
      </p:pic>
      <p:sp>
        <p:nvSpPr>
          <p:cNvPr id="5" name="TextBox 4"/>
          <p:cNvSpPr txBox="1"/>
          <p:nvPr/>
        </p:nvSpPr>
        <p:spPr>
          <a:xfrm>
            <a:off x="8619106" y="3110584"/>
            <a:ext cx="646331" cy="369332"/>
          </a:xfrm>
          <a:prstGeom prst="rect">
            <a:avLst/>
          </a:prstGeom>
          <a:noFill/>
        </p:spPr>
        <p:txBody>
          <a:bodyPr wrap="none" rtlCol="0">
            <a:spAutoFit/>
          </a:bodyPr>
          <a:lstStyle/>
          <a:p>
            <a:r>
              <a:rPr lang="zh-CN" altLang="en-US" dirty="0"/>
              <a:t>苹果</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265"/>
            <a:ext cx="10515600" cy="1325563"/>
          </a:xfrm>
        </p:spPr>
        <p:txBody>
          <a:bodyPr/>
          <a:lstStyle/>
          <a:p>
            <a:r>
              <a:rPr lang="zh-CN" altLang="en-US" dirty="0"/>
              <a:t>监督式学习</a:t>
            </a:r>
            <a:r>
              <a:rPr lang="en-US" altLang="zh-CN" dirty="0"/>
              <a:t>(</a:t>
            </a:r>
            <a:r>
              <a:rPr lang="zh-CN" altLang="en-US" dirty="0"/>
              <a:t>分类</a:t>
            </a:r>
            <a:r>
              <a:rPr lang="en-US" altLang="zh-CN" dirty="0"/>
              <a:t>)</a:t>
            </a:r>
            <a:r>
              <a:rPr lang="zh-CN" altLang="en-US" dirty="0"/>
              <a:t>实例</a:t>
            </a:r>
            <a:endParaRPr lang="en-US" dirty="0"/>
          </a:p>
        </p:txBody>
      </p:sp>
      <p:sp>
        <p:nvSpPr>
          <p:cNvPr id="3" name="Content Placeholder 2"/>
          <p:cNvSpPr>
            <a:spLocks noGrp="1"/>
          </p:cNvSpPr>
          <p:nvPr>
            <p:ph idx="1"/>
          </p:nvPr>
        </p:nvSpPr>
        <p:spPr/>
        <p:txBody>
          <a:bodyPr/>
          <a:lstStyle/>
          <a:p>
            <a:r>
              <a:rPr lang="zh-CN" altLang="en-US" dirty="0"/>
              <a:t>垃圾邮件</a:t>
            </a:r>
            <a:r>
              <a:rPr lang="en-US" altLang="zh-CN" dirty="0"/>
              <a:t>/</a:t>
            </a:r>
            <a:r>
              <a:rPr lang="zh-CN" altLang="en-US" dirty="0"/>
              <a:t>短信检测</a:t>
            </a:r>
            <a:endParaRPr lang="en-US" altLang="zh-CN" dirty="0"/>
          </a:p>
          <a:p>
            <a:r>
              <a:rPr lang="zh-CN" altLang="en-US" dirty="0"/>
              <a:t>自动车牌号识别</a:t>
            </a:r>
            <a:endParaRPr lang="en-US" altLang="zh-CN" dirty="0"/>
          </a:p>
          <a:p>
            <a:r>
              <a:rPr lang="zh-CN" altLang="en-US" dirty="0"/>
              <a:t>人脸识别</a:t>
            </a:r>
            <a:endParaRPr lang="en-US" altLang="zh-CN" dirty="0"/>
          </a:p>
          <a:p>
            <a:r>
              <a:rPr lang="zh-CN" altLang="en-US" dirty="0"/>
              <a:t>手写字符识别</a:t>
            </a:r>
            <a:endParaRPr lang="en-US" altLang="zh-CN" dirty="0"/>
          </a:p>
          <a:p>
            <a:r>
              <a:rPr lang="zh-CN" altLang="en-US" dirty="0"/>
              <a:t>语音识别</a:t>
            </a:r>
            <a:endParaRPr lang="en-US" altLang="zh-CN" dirty="0"/>
          </a:p>
          <a:p>
            <a:r>
              <a:rPr lang="zh-CN" altLang="en-US" dirty="0"/>
              <a:t>医疗图片的病症诊断</a:t>
            </a:r>
            <a:endParaRPr lang="en-US" altLang="zh-CN" dirty="0"/>
          </a:p>
          <a:p>
            <a:r>
              <a:rPr lang="en-US" altLang="zh-CN" dirty="0"/>
              <a: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回归</a:t>
            </a:r>
            <a:r>
              <a:rPr lang="en-US" altLang="zh-CN" dirty="0"/>
              <a:t>)</a:t>
            </a:r>
            <a:endParaRPr lang="en-US" dirty="0"/>
          </a:p>
        </p:txBody>
      </p:sp>
      <p:pic>
        <p:nvPicPr>
          <p:cNvPr id="14" name="Picture 13"/>
          <p:cNvPicPr>
            <a:picLocks noChangeAspect="1"/>
          </p:cNvPicPr>
          <p:nvPr/>
        </p:nvPicPr>
        <p:blipFill>
          <a:blip r:embed="rId2"/>
          <a:stretch>
            <a:fillRect/>
          </a:stretch>
        </p:blipFill>
        <p:spPr>
          <a:xfrm>
            <a:off x="799891" y="2384769"/>
            <a:ext cx="1146630" cy="1124147"/>
          </a:xfrm>
          <a:prstGeom prst="rect">
            <a:avLst/>
          </a:prstGeom>
        </p:spPr>
      </p:pic>
      <p:pic>
        <p:nvPicPr>
          <p:cNvPr id="15" name="Picture 14"/>
          <p:cNvPicPr>
            <a:picLocks noChangeAspect="1"/>
          </p:cNvPicPr>
          <p:nvPr/>
        </p:nvPicPr>
        <p:blipFill>
          <a:blip r:embed="rId3"/>
          <a:stretch>
            <a:fillRect/>
          </a:stretch>
        </p:blipFill>
        <p:spPr>
          <a:xfrm>
            <a:off x="885778" y="3642909"/>
            <a:ext cx="887704" cy="894429"/>
          </a:xfrm>
          <a:prstGeom prst="rect">
            <a:avLst/>
          </a:prstGeom>
        </p:spPr>
      </p:pic>
      <p:pic>
        <p:nvPicPr>
          <p:cNvPr id="16" name="Picture 15"/>
          <p:cNvPicPr>
            <a:picLocks noChangeAspect="1"/>
          </p:cNvPicPr>
          <p:nvPr/>
        </p:nvPicPr>
        <p:blipFill>
          <a:blip r:embed="rId4"/>
          <a:stretch>
            <a:fillRect/>
          </a:stretch>
        </p:blipFill>
        <p:spPr>
          <a:xfrm>
            <a:off x="793547" y="4633260"/>
            <a:ext cx="1103502" cy="649119"/>
          </a:xfrm>
          <a:prstGeom prst="rect">
            <a:avLst/>
          </a:prstGeom>
        </p:spPr>
      </p:pic>
      <p:pic>
        <p:nvPicPr>
          <p:cNvPr id="17" name="Picture 16"/>
          <p:cNvPicPr>
            <a:picLocks noChangeAspect="1"/>
          </p:cNvPicPr>
          <p:nvPr/>
        </p:nvPicPr>
        <p:blipFill>
          <a:blip r:embed="rId5"/>
          <a:stretch>
            <a:fillRect/>
          </a:stretch>
        </p:blipFill>
        <p:spPr>
          <a:xfrm>
            <a:off x="677041" y="5457411"/>
            <a:ext cx="1220008" cy="696376"/>
          </a:xfrm>
          <a:prstGeom prst="rect">
            <a:avLst/>
          </a:prstGeom>
        </p:spPr>
      </p:pic>
      <p:sp>
        <p:nvSpPr>
          <p:cNvPr id="19" name="TextBox 18"/>
          <p:cNvSpPr txBox="1"/>
          <p:nvPr/>
        </p:nvSpPr>
        <p:spPr>
          <a:xfrm>
            <a:off x="2341633" y="229766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341633" y="4698795"/>
            <a:ext cx="954107" cy="400110"/>
          </a:xfrm>
          <a:prstGeom prst="rect">
            <a:avLst/>
          </a:prstGeom>
          <a:noFill/>
        </p:spPr>
        <p:txBody>
          <a:bodyPr wrap="square" rtlCol="0">
            <a:spAutoFit/>
          </a:bodyPr>
          <a:lstStyle/>
          <a:p>
            <a:r>
              <a:rPr lang="en-US" altLang="zh-CN" sz="2000" dirty="0">
                <a:latin typeface="+mj-ea"/>
                <a:ea typeface="+mj-ea"/>
              </a:rPr>
              <a:t>2.3</a:t>
            </a:r>
            <a:endParaRPr lang="en-US" sz="2000" baseline="-25000" dirty="0">
              <a:latin typeface="+mj-ea"/>
              <a:ea typeface="+mj-ea"/>
            </a:endParaRPr>
          </a:p>
        </p:txBody>
      </p:sp>
      <p:sp>
        <p:nvSpPr>
          <p:cNvPr id="23" name="TextBox 22"/>
          <p:cNvSpPr txBox="1"/>
          <p:nvPr/>
        </p:nvSpPr>
        <p:spPr>
          <a:xfrm>
            <a:off x="2341633" y="5512050"/>
            <a:ext cx="505267" cy="400110"/>
          </a:xfrm>
          <a:prstGeom prst="rect">
            <a:avLst/>
          </a:prstGeom>
          <a:noFill/>
        </p:spPr>
        <p:txBody>
          <a:bodyPr wrap="none" rtlCol="0">
            <a:spAutoFit/>
          </a:bodyPr>
          <a:lstStyle/>
          <a:p>
            <a:r>
              <a:rPr lang="en-US" altLang="zh-CN" sz="2000" dirty="0">
                <a:latin typeface="+mj-ea"/>
                <a:ea typeface="+mj-ea"/>
              </a:rPr>
              <a:t>1.7</a:t>
            </a:r>
            <a:endParaRPr lang="en-US" sz="2000" baseline="-25000" dirty="0">
              <a:latin typeface="+mj-ea"/>
              <a:ea typeface="+mj-ea"/>
            </a:endParaRPr>
          </a:p>
        </p:txBody>
      </p:sp>
      <p:sp>
        <p:nvSpPr>
          <p:cNvPr id="24" name="Right Brace 23"/>
          <p:cNvSpPr/>
          <p:nvPr/>
        </p:nvSpPr>
        <p:spPr>
          <a:xfrm>
            <a:off x="3683000" y="2384769"/>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4746912" y="3932387"/>
            <a:ext cx="2698175" cy="523220"/>
          </a:xfrm>
          <a:prstGeom prst="rect">
            <a:avLst/>
          </a:prstGeom>
          <a:noFill/>
        </p:spPr>
        <p:txBody>
          <a:bodyPr wrap="none" rtlCol="0">
            <a:spAutoFit/>
          </a:bodyPr>
          <a:lstStyle/>
          <a:p>
            <a:r>
              <a:rPr lang="zh-CN" altLang="en-US" sz="2800" dirty="0">
                <a:solidFill>
                  <a:srgbClr val="008000"/>
                </a:solidFill>
              </a:rPr>
              <a:t>打了标签的数据</a:t>
            </a:r>
            <a:endParaRPr lang="en-US" sz="2800" dirty="0">
              <a:solidFill>
                <a:srgbClr val="008000"/>
              </a:solidFill>
            </a:endParaRPr>
          </a:p>
        </p:txBody>
      </p:sp>
      <p:sp>
        <p:nvSpPr>
          <p:cNvPr id="26" name="Right Brace 25"/>
          <p:cNvSpPr/>
          <p:nvPr/>
        </p:nvSpPr>
        <p:spPr>
          <a:xfrm rot="16200000">
            <a:off x="1219715" y="170743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923381" y="142907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28" name="TextBox 27"/>
          <p:cNvSpPr txBox="1"/>
          <p:nvPr/>
        </p:nvSpPr>
        <p:spPr>
          <a:xfrm>
            <a:off x="2341633" y="2928449"/>
            <a:ext cx="476412" cy="369332"/>
          </a:xfrm>
          <a:prstGeom prst="rect">
            <a:avLst/>
          </a:prstGeom>
          <a:noFill/>
        </p:spPr>
        <p:txBody>
          <a:bodyPr wrap="none" rtlCol="0">
            <a:spAutoFit/>
          </a:bodyPr>
          <a:lstStyle/>
          <a:p>
            <a:r>
              <a:rPr lang="en-US" altLang="zh-CN" dirty="0"/>
              <a:t>1.5</a:t>
            </a:r>
            <a:endParaRPr lang="en-US" dirty="0"/>
          </a:p>
        </p:txBody>
      </p:sp>
      <p:sp>
        <p:nvSpPr>
          <p:cNvPr id="29" name="TextBox 28"/>
          <p:cNvSpPr txBox="1"/>
          <p:nvPr/>
        </p:nvSpPr>
        <p:spPr>
          <a:xfrm>
            <a:off x="2356286" y="3858704"/>
            <a:ext cx="476412" cy="369332"/>
          </a:xfrm>
          <a:prstGeom prst="rect">
            <a:avLst/>
          </a:prstGeom>
          <a:noFill/>
        </p:spPr>
        <p:txBody>
          <a:bodyPr wrap="none" rtlCol="0">
            <a:spAutoFit/>
          </a:bodyPr>
          <a:lstStyle/>
          <a:p>
            <a:r>
              <a:rPr lang="en-US" altLang="zh-CN" dirty="0"/>
              <a:t>1.9</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回归</a:t>
            </a:r>
            <a:r>
              <a:rPr lang="en-US" altLang="zh-CN" dirty="0"/>
              <a:t>)</a:t>
            </a:r>
            <a:endParaRPr lang="en-US" dirty="0"/>
          </a:p>
        </p:txBody>
      </p:sp>
      <p:pic>
        <p:nvPicPr>
          <p:cNvPr id="14" name="Picture 13"/>
          <p:cNvPicPr>
            <a:picLocks noChangeAspect="1"/>
          </p:cNvPicPr>
          <p:nvPr/>
        </p:nvPicPr>
        <p:blipFill>
          <a:blip r:embed="rId2"/>
          <a:stretch>
            <a:fillRect/>
          </a:stretch>
        </p:blipFill>
        <p:spPr>
          <a:xfrm>
            <a:off x="799891" y="2384769"/>
            <a:ext cx="1146630" cy="1124147"/>
          </a:xfrm>
          <a:prstGeom prst="rect">
            <a:avLst/>
          </a:prstGeom>
        </p:spPr>
      </p:pic>
      <p:pic>
        <p:nvPicPr>
          <p:cNvPr id="15" name="Picture 14"/>
          <p:cNvPicPr>
            <a:picLocks noChangeAspect="1"/>
          </p:cNvPicPr>
          <p:nvPr/>
        </p:nvPicPr>
        <p:blipFill>
          <a:blip r:embed="rId3"/>
          <a:stretch>
            <a:fillRect/>
          </a:stretch>
        </p:blipFill>
        <p:spPr>
          <a:xfrm>
            <a:off x="885778" y="3642909"/>
            <a:ext cx="887704" cy="894429"/>
          </a:xfrm>
          <a:prstGeom prst="rect">
            <a:avLst/>
          </a:prstGeom>
        </p:spPr>
      </p:pic>
      <p:pic>
        <p:nvPicPr>
          <p:cNvPr id="16" name="Picture 15"/>
          <p:cNvPicPr>
            <a:picLocks noChangeAspect="1"/>
          </p:cNvPicPr>
          <p:nvPr/>
        </p:nvPicPr>
        <p:blipFill>
          <a:blip r:embed="rId4"/>
          <a:stretch>
            <a:fillRect/>
          </a:stretch>
        </p:blipFill>
        <p:spPr>
          <a:xfrm>
            <a:off x="793547" y="4633260"/>
            <a:ext cx="1103502" cy="649119"/>
          </a:xfrm>
          <a:prstGeom prst="rect">
            <a:avLst/>
          </a:prstGeom>
        </p:spPr>
      </p:pic>
      <p:pic>
        <p:nvPicPr>
          <p:cNvPr id="17" name="Picture 16"/>
          <p:cNvPicPr>
            <a:picLocks noChangeAspect="1"/>
          </p:cNvPicPr>
          <p:nvPr/>
        </p:nvPicPr>
        <p:blipFill>
          <a:blip r:embed="rId5"/>
          <a:stretch>
            <a:fillRect/>
          </a:stretch>
        </p:blipFill>
        <p:spPr>
          <a:xfrm>
            <a:off x="677041" y="5457411"/>
            <a:ext cx="1220008" cy="696376"/>
          </a:xfrm>
          <a:prstGeom prst="rect">
            <a:avLst/>
          </a:prstGeom>
        </p:spPr>
      </p:pic>
      <p:sp>
        <p:nvSpPr>
          <p:cNvPr id="19" name="TextBox 18"/>
          <p:cNvSpPr txBox="1"/>
          <p:nvPr/>
        </p:nvSpPr>
        <p:spPr>
          <a:xfrm>
            <a:off x="2341633" y="2297668"/>
            <a:ext cx="800219" cy="461665"/>
          </a:xfrm>
          <a:prstGeom prst="rect">
            <a:avLst/>
          </a:prstGeom>
          <a:noFill/>
        </p:spPr>
        <p:txBody>
          <a:bodyPr wrap="none" rtlCol="0">
            <a:spAutoFit/>
          </a:bodyPr>
          <a:lstStyle/>
          <a:p>
            <a:r>
              <a:rPr lang="zh-CN" altLang="en-US" sz="2400" dirty="0"/>
              <a:t>标签</a:t>
            </a:r>
            <a:endParaRPr lang="en-US" sz="2400" dirty="0"/>
          </a:p>
        </p:txBody>
      </p:sp>
      <p:sp>
        <p:nvSpPr>
          <p:cNvPr id="22" name="TextBox 21"/>
          <p:cNvSpPr txBox="1"/>
          <p:nvPr/>
        </p:nvSpPr>
        <p:spPr>
          <a:xfrm>
            <a:off x="2341633" y="4698795"/>
            <a:ext cx="954107" cy="400110"/>
          </a:xfrm>
          <a:prstGeom prst="rect">
            <a:avLst/>
          </a:prstGeom>
          <a:noFill/>
        </p:spPr>
        <p:txBody>
          <a:bodyPr wrap="square" rtlCol="0">
            <a:spAutoFit/>
          </a:bodyPr>
          <a:lstStyle/>
          <a:p>
            <a:r>
              <a:rPr lang="en-US" altLang="zh-CN" sz="2000" dirty="0">
                <a:latin typeface="+mj-ea"/>
                <a:ea typeface="+mj-ea"/>
              </a:rPr>
              <a:t>2.3</a:t>
            </a:r>
            <a:endParaRPr lang="en-US" sz="2000" baseline="-25000" dirty="0">
              <a:latin typeface="+mj-ea"/>
              <a:ea typeface="+mj-ea"/>
            </a:endParaRPr>
          </a:p>
        </p:txBody>
      </p:sp>
      <p:sp>
        <p:nvSpPr>
          <p:cNvPr id="23" name="TextBox 22"/>
          <p:cNvSpPr txBox="1"/>
          <p:nvPr/>
        </p:nvSpPr>
        <p:spPr>
          <a:xfrm>
            <a:off x="2341633" y="5512050"/>
            <a:ext cx="505267" cy="400110"/>
          </a:xfrm>
          <a:prstGeom prst="rect">
            <a:avLst/>
          </a:prstGeom>
          <a:noFill/>
        </p:spPr>
        <p:txBody>
          <a:bodyPr wrap="none" rtlCol="0">
            <a:spAutoFit/>
          </a:bodyPr>
          <a:lstStyle/>
          <a:p>
            <a:r>
              <a:rPr lang="en-US" altLang="zh-CN" sz="2000" dirty="0">
                <a:latin typeface="+mj-ea"/>
                <a:ea typeface="+mj-ea"/>
              </a:rPr>
              <a:t>1.7</a:t>
            </a:r>
            <a:endParaRPr lang="en-US" sz="2000" baseline="-25000" dirty="0">
              <a:latin typeface="+mj-ea"/>
              <a:ea typeface="+mj-ea"/>
            </a:endParaRPr>
          </a:p>
        </p:txBody>
      </p:sp>
      <p:sp>
        <p:nvSpPr>
          <p:cNvPr id="26" name="Right Brace 25"/>
          <p:cNvSpPr/>
          <p:nvPr/>
        </p:nvSpPr>
        <p:spPr>
          <a:xfrm rot="16200000">
            <a:off x="1219715" y="1707435"/>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923381" y="1429078"/>
            <a:ext cx="902811" cy="523220"/>
          </a:xfrm>
          <a:prstGeom prst="rect">
            <a:avLst/>
          </a:prstGeom>
          <a:noFill/>
        </p:spPr>
        <p:txBody>
          <a:bodyPr wrap="none" rtlCol="0">
            <a:spAutoFit/>
          </a:bodyPr>
          <a:lstStyle/>
          <a:p>
            <a:r>
              <a:rPr lang="zh-CN" altLang="en-US" sz="2800" dirty="0">
                <a:solidFill>
                  <a:srgbClr val="008000"/>
                </a:solidFill>
              </a:rPr>
              <a:t>数据</a:t>
            </a:r>
            <a:endParaRPr lang="en-US" sz="2800" dirty="0">
              <a:solidFill>
                <a:srgbClr val="008000"/>
              </a:solidFill>
            </a:endParaRPr>
          </a:p>
        </p:txBody>
      </p:sp>
      <p:sp>
        <p:nvSpPr>
          <p:cNvPr id="28" name="TextBox 27"/>
          <p:cNvSpPr txBox="1"/>
          <p:nvPr/>
        </p:nvSpPr>
        <p:spPr>
          <a:xfrm>
            <a:off x="2341633" y="2928449"/>
            <a:ext cx="476412" cy="369332"/>
          </a:xfrm>
          <a:prstGeom prst="rect">
            <a:avLst/>
          </a:prstGeom>
          <a:noFill/>
        </p:spPr>
        <p:txBody>
          <a:bodyPr wrap="none" rtlCol="0">
            <a:spAutoFit/>
          </a:bodyPr>
          <a:lstStyle/>
          <a:p>
            <a:r>
              <a:rPr lang="en-US" altLang="zh-CN" dirty="0"/>
              <a:t>1.5</a:t>
            </a:r>
            <a:endParaRPr lang="en-US" dirty="0"/>
          </a:p>
        </p:txBody>
      </p:sp>
      <p:sp>
        <p:nvSpPr>
          <p:cNvPr id="29" name="TextBox 28"/>
          <p:cNvSpPr txBox="1"/>
          <p:nvPr/>
        </p:nvSpPr>
        <p:spPr>
          <a:xfrm>
            <a:off x="2356286" y="3858704"/>
            <a:ext cx="476412" cy="369332"/>
          </a:xfrm>
          <a:prstGeom prst="rect">
            <a:avLst/>
          </a:prstGeom>
          <a:noFill/>
        </p:spPr>
        <p:txBody>
          <a:bodyPr wrap="none" rtlCol="0">
            <a:spAutoFit/>
          </a:bodyPr>
          <a:lstStyle/>
          <a:p>
            <a:r>
              <a:rPr lang="en-US" altLang="zh-CN" dirty="0"/>
              <a:t>1.9</a:t>
            </a:r>
            <a:endParaRPr lang="en-US" dirty="0"/>
          </a:p>
        </p:txBody>
      </p:sp>
      <p:sp>
        <p:nvSpPr>
          <p:cNvPr id="18" name="Oval 17"/>
          <p:cNvSpPr/>
          <p:nvPr/>
        </p:nvSpPr>
        <p:spPr>
          <a:xfrm>
            <a:off x="4416792" y="307315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TextBox 19"/>
          <p:cNvSpPr txBox="1"/>
          <p:nvPr/>
        </p:nvSpPr>
        <p:spPr>
          <a:xfrm>
            <a:off x="4441592" y="346491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1" name="Right Arrow 20"/>
          <p:cNvSpPr/>
          <p:nvPr/>
        </p:nvSpPr>
        <p:spPr>
          <a:xfrm>
            <a:off x="3387093" y="344326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学习</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78" y="118823"/>
            <a:ext cx="10515600" cy="1325563"/>
          </a:xfrm>
        </p:spPr>
        <p:txBody>
          <a:bodyPr/>
          <a:lstStyle/>
          <a:p>
            <a:r>
              <a:rPr lang="zh-CN" altLang="en-US" dirty="0"/>
              <a:t>监督式机器学习 </a:t>
            </a:r>
            <a:r>
              <a:rPr lang="en-US" altLang="zh-CN" dirty="0"/>
              <a:t>(</a:t>
            </a:r>
            <a:r>
              <a:rPr lang="zh-CN" altLang="en-US" dirty="0"/>
              <a:t>回归</a:t>
            </a:r>
            <a:r>
              <a:rPr lang="en-US" altLang="zh-CN" dirty="0"/>
              <a:t>)</a:t>
            </a:r>
            <a:endParaRPr lang="en-US" dirty="0"/>
          </a:p>
        </p:txBody>
      </p:sp>
      <p:sp>
        <p:nvSpPr>
          <p:cNvPr id="18" name="Oval 17"/>
          <p:cNvSpPr/>
          <p:nvPr/>
        </p:nvSpPr>
        <p:spPr>
          <a:xfrm>
            <a:off x="5533757" y="2718822"/>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TextBox 27"/>
          <p:cNvSpPr txBox="1"/>
          <p:nvPr/>
        </p:nvSpPr>
        <p:spPr>
          <a:xfrm>
            <a:off x="5558557" y="311058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29" name="Right Arrow 28"/>
          <p:cNvSpPr/>
          <p:nvPr/>
        </p:nvSpPr>
        <p:spPr>
          <a:xfrm>
            <a:off x="4504058" y="3088932"/>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5" name="Right Arrow 24"/>
          <p:cNvSpPr/>
          <p:nvPr/>
        </p:nvSpPr>
        <p:spPr>
          <a:xfrm>
            <a:off x="7374142" y="3074670"/>
            <a:ext cx="856660"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3" name="Picture 2"/>
          <p:cNvPicPr>
            <a:picLocks noChangeAspect="1"/>
          </p:cNvPicPr>
          <p:nvPr/>
        </p:nvPicPr>
        <p:blipFill>
          <a:blip r:embed="rId2"/>
          <a:stretch>
            <a:fillRect/>
          </a:stretch>
        </p:blipFill>
        <p:spPr>
          <a:xfrm>
            <a:off x="2641238" y="2659033"/>
            <a:ext cx="1540468" cy="1540468"/>
          </a:xfrm>
          <a:prstGeom prst="rect">
            <a:avLst/>
          </a:prstGeom>
        </p:spPr>
      </p:pic>
      <p:sp>
        <p:nvSpPr>
          <p:cNvPr id="5" name="TextBox 4"/>
          <p:cNvSpPr txBox="1"/>
          <p:nvPr/>
        </p:nvSpPr>
        <p:spPr>
          <a:xfrm>
            <a:off x="8403841" y="3110584"/>
            <a:ext cx="476412" cy="369332"/>
          </a:xfrm>
          <a:prstGeom prst="rect">
            <a:avLst/>
          </a:prstGeom>
          <a:noFill/>
        </p:spPr>
        <p:txBody>
          <a:bodyPr wrap="none" rtlCol="0">
            <a:spAutoFit/>
          </a:bodyPr>
          <a:lstStyle/>
          <a:p>
            <a:r>
              <a:rPr lang="en-US" altLang="zh-CN" dirty="0"/>
              <a:t>1.6</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10"/>
            <a:ext cx="10515600" cy="1325563"/>
          </a:xfrm>
        </p:spPr>
        <p:txBody>
          <a:bodyPr/>
          <a:lstStyle/>
          <a:p>
            <a:r>
              <a:rPr lang="zh-CN" altLang="en-US" dirty="0"/>
              <a:t>监督式机器学习 </a:t>
            </a:r>
            <a:r>
              <a:rPr lang="en-US" altLang="zh-CN" dirty="0"/>
              <a:t>(</a:t>
            </a:r>
            <a:r>
              <a:rPr lang="zh-CN" altLang="en-US" dirty="0"/>
              <a:t>回归</a:t>
            </a:r>
            <a:r>
              <a:rPr lang="en-US" altLang="zh-CN" dirty="0"/>
              <a:t>)</a:t>
            </a:r>
            <a:r>
              <a:rPr lang="zh-CN" altLang="en-US" dirty="0"/>
              <a:t>实例</a:t>
            </a:r>
            <a:endParaRPr lang="en-US" dirty="0"/>
          </a:p>
        </p:txBody>
      </p:sp>
      <p:sp>
        <p:nvSpPr>
          <p:cNvPr id="3" name="Content Placeholder 2"/>
          <p:cNvSpPr>
            <a:spLocks noGrp="1"/>
          </p:cNvSpPr>
          <p:nvPr>
            <p:ph idx="1"/>
          </p:nvPr>
        </p:nvSpPr>
        <p:spPr/>
        <p:txBody>
          <a:bodyPr/>
          <a:lstStyle/>
          <a:p>
            <a:r>
              <a:rPr lang="zh-CN" altLang="en-US" dirty="0"/>
              <a:t>自动为二手车估价</a:t>
            </a:r>
            <a:endParaRPr lang="en-US" altLang="zh-CN" dirty="0"/>
          </a:p>
          <a:p>
            <a:r>
              <a:rPr lang="zh-CN" altLang="en-US" dirty="0"/>
              <a:t>预测股票价格</a:t>
            </a:r>
            <a:endParaRPr lang="en-US" altLang="zh-CN" dirty="0"/>
          </a:p>
          <a:p>
            <a:r>
              <a:rPr lang="zh-CN" altLang="en-US" dirty="0"/>
              <a:t>预测未来气温</a:t>
            </a:r>
            <a:endParaRPr lang="en-US" altLang="zh-CN" dirty="0"/>
          </a:p>
          <a:p>
            <a:r>
              <a:rPr lang="zh-CN" altLang="en-US" dirty="0"/>
              <a:t>自动驾驶</a:t>
            </a:r>
            <a:endParaRPr lang="en-US" altLang="zh-CN" dirty="0"/>
          </a:p>
          <a:p>
            <a:r>
              <a:rPr lang="en-US" altLang="zh-CN" dirty="0"/>
              <a: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710"/>
            <a:ext cx="10515600" cy="1325563"/>
          </a:xfrm>
        </p:spPr>
        <p:txBody>
          <a:bodyPr/>
          <a:lstStyle/>
          <a:p>
            <a:r>
              <a:rPr lang="zh-CN" altLang="en-US" dirty="0"/>
              <a:t>非监督式机器学习</a:t>
            </a:r>
            <a:r>
              <a:rPr lang="en-US" altLang="zh-CN" dirty="0"/>
              <a:t>(</a:t>
            </a:r>
            <a:r>
              <a:rPr lang="zh-CN" altLang="en-US" dirty="0"/>
              <a:t>聚类</a:t>
            </a:r>
            <a:r>
              <a:rPr lang="en-US" altLang="zh-CN" dirty="0"/>
              <a:t>)</a:t>
            </a:r>
            <a:endParaRPr lang="en-US" dirty="0"/>
          </a:p>
        </p:txBody>
      </p:sp>
      <p:sp>
        <p:nvSpPr>
          <p:cNvPr id="3" name="Content Placeholder 2"/>
          <p:cNvSpPr>
            <a:spLocks noGrp="1"/>
          </p:cNvSpPr>
          <p:nvPr>
            <p:ph idx="1"/>
          </p:nvPr>
        </p:nvSpPr>
        <p:spPr/>
        <p:txBody>
          <a:bodyPr/>
          <a:lstStyle/>
          <a:p>
            <a:r>
              <a:rPr lang="zh-CN" altLang="en-US" dirty="0"/>
              <a:t>只有数据</a:t>
            </a:r>
            <a:r>
              <a:rPr lang="en-US" altLang="zh-CN" dirty="0"/>
              <a:t>,</a:t>
            </a:r>
            <a:r>
              <a:rPr lang="zh-CN" altLang="en-US" dirty="0"/>
              <a:t> 没有标签</a:t>
            </a:r>
            <a:endParaRPr lang="en-US" dirty="0"/>
          </a:p>
        </p:txBody>
      </p:sp>
      <p:pic>
        <p:nvPicPr>
          <p:cNvPr id="5" name="Picture 4"/>
          <p:cNvPicPr>
            <a:picLocks noChangeAspect="1"/>
          </p:cNvPicPr>
          <p:nvPr/>
        </p:nvPicPr>
        <p:blipFill>
          <a:blip r:embed="rId2"/>
          <a:stretch>
            <a:fillRect/>
          </a:stretch>
        </p:blipFill>
        <p:spPr>
          <a:xfrm>
            <a:off x="5092700" y="4184650"/>
            <a:ext cx="1564640" cy="1534160"/>
          </a:xfrm>
          <a:prstGeom prst="rect">
            <a:avLst/>
          </a:prstGeom>
        </p:spPr>
      </p:pic>
      <p:pic>
        <p:nvPicPr>
          <p:cNvPr id="6" name="Picture 5"/>
          <p:cNvPicPr>
            <a:picLocks noChangeAspect="1"/>
          </p:cNvPicPr>
          <p:nvPr/>
        </p:nvPicPr>
        <p:blipFill>
          <a:blip r:embed="rId3"/>
          <a:stretch>
            <a:fillRect/>
          </a:stretch>
        </p:blipFill>
        <p:spPr>
          <a:xfrm>
            <a:off x="6725285" y="3072765"/>
            <a:ext cx="1350010" cy="1360805"/>
          </a:xfrm>
          <a:prstGeom prst="rect">
            <a:avLst/>
          </a:prstGeom>
        </p:spPr>
      </p:pic>
      <p:pic>
        <p:nvPicPr>
          <p:cNvPr id="7" name="Picture 6"/>
          <p:cNvPicPr>
            <a:picLocks noChangeAspect="1"/>
          </p:cNvPicPr>
          <p:nvPr/>
        </p:nvPicPr>
        <p:blipFill>
          <a:blip r:embed="rId4"/>
          <a:stretch>
            <a:fillRect/>
          </a:stretch>
        </p:blipFill>
        <p:spPr>
          <a:xfrm>
            <a:off x="4717415" y="1706880"/>
            <a:ext cx="2086610" cy="1227455"/>
          </a:xfrm>
          <a:prstGeom prst="rect">
            <a:avLst/>
          </a:prstGeom>
        </p:spPr>
      </p:pic>
      <p:pic>
        <p:nvPicPr>
          <p:cNvPr id="8" name="Picture 7"/>
          <p:cNvPicPr>
            <a:picLocks noChangeAspect="1"/>
          </p:cNvPicPr>
          <p:nvPr/>
        </p:nvPicPr>
        <p:blipFill>
          <a:blip r:embed="rId5"/>
          <a:stretch>
            <a:fillRect/>
          </a:stretch>
        </p:blipFill>
        <p:spPr>
          <a:xfrm>
            <a:off x="2781300" y="3072765"/>
            <a:ext cx="2311400" cy="13195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441" y="-44964"/>
            <a:ext cx="10515600" cy="1325563"/>
          </a:xfrm>
        </p:spPr>
        <p:txBody>
          <a:bodyPr/>
          <a:lstStyle/>
          <a:p>
            <a:r>
              <a:rPr lang="zh-CN" altLang="en-US" dirty="0"/>
              <a:t>非监督式机器学习</a:t>
            </a:r>
            <a:r>
              <a:rPr lang="en-US" altLang="zh-CN" dirty="0"/>
              <a:t>(</a:t>
            </a:r>
            <a:r>
              <a:rPr lang="zh-CN" altLang="en-US" dirty="0"/>
              <a:t>聚类</a:t>
            </a:r>
            <a:r>
              <a:rPr lang="en-US" altLang="zh-CN" dirty="0"/>
              <a:t>)</a:t>
            </a:r>
            <a:endParaRPr lang="en-US" dirty="0"/>
          </a:p>
        </p:txBody>
      </p:sp>
      <p:sp>
        <p:nvSpPr>
          <p:cNvPr id="3" name="Content Placeholder 2"/>
          <p:cNvSpPr>
            <a:spLocks noGrp="1"/>
          </p:cNvSpPr>
          <p:nvPr>
            <p:ph idx="1"/>
          </p:nvPr>
        </p:nvSpPr>
        <p:spPr>
          <a:xfrm>
            <a:off x="340360" y="2094230"/>
            <a:ext cx="4486275" cy="4351655"/>
          </a:xfrm>
        </p:spPr>
        <p:txBody>
          <a:bodyPr/>
          <a:lstStyle/>
          <a:p>
            <a:pPr>
              <a:lnSpc>
                <a:spcPct val="130000"/>
              </a:lnSpc>
            </a:pPr>
            <a:r>
              <a:rPr lang="zh-CN" altLang="en-US" dirty="0"/>
              <a:t>把对象分成不同的子集（</a:t>
            </a:r>
            <a:r>
              <a:rPr lang="en-US" altLang="zh-CN" dirty="0"/>
              <a:t>subset</a:t>
            </a:r>
            <a:r>
              <a:rPr lang="zh-CN" altLang="en-US" dirty="0"/>
              <a:t>），使得属于同一个子集中的成员对象都有相似的一些属性</a:t>
            </a:r>
            <a:endParaRPr lang="en-US" dirty="0"/>
          </a:p>
        </p:txBody>
      </p:sp>
      <p:grpSp>
        <p:nvGrpSpPr>
          <p:cNvPr id="11" name="Group 10"/>
          <p:cNvGrpSpPr/>
          <p:nvPr/>
        </p:nvGrpSpPr>
        <p:grpSpPr>
          <a:xfrm>
            <a:off x="4771390" y="1695450"/>
            <a:ext cx="6047105" cy="3912870"/>
            <a:chOff x="1786361" y="1603375"/>
            <a:chExt cx="7639896" cy="4889500"/>
          </a:xfrm>
        </p:grpSpPr>
        <p:sp>
          <p:nvSpPr>
            <p:cNvPr id="9" name="Oval 8"/>
            <p:cNvSpPr/>
            <p:nvPr/>
          </p:nvSpPr>
          <p:spPr>
            <a:xfrm rot="19276222">
              <a:off x="4069607" y="4048210"/>
              <a:ext cx="5356650" cy="1841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Oval 3"/>
            <p:cNvSpPr/>
            <p:nvPr/>
          </p:nvSpPr>
          <p:spPr>
            <a:xfrm rot="19971677">
              <a:off x="1786361" y="1840885"/>
              <a:ext cx="6359554" cy="25009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0" name="Group 9"/>
            <p:cNvGrpSpPr/>
            <p:nvPr/>
          </p:nvGrpSpPr>
          <p:grpSpPr>
            <a:xfrm>
              <a:off x="2336287" y="1603375"/>
              <a:ext cx="6346983" cy="4889500"/>
              <a:chOff x="2336287" y="1603375"/>
              <a:chExt cx="6346983" cy="4889500"/>
            </a:xfrm>
          </p:grpSpPr>
          <p:pic>
            <p:nvPicPr>
              <p:cNvPr id="5" name="Picture 4"/>
              <p:cNvPicPr>
                <a:picLocks noChangeAspect="1"/>
              </p:cNvPicPr>
              <p:nvPr/>
            </p:nvPicPr>
            <p:blipFill>
              <a:blip r:embed="rId2"/>
              <a:stretch>
                <a:fillRect/>
              </a:stretch>
            </p:blipFill>
            <p:spPr>
              <a:xfrm>
                <a:off x="5063770" y="4587875"/>
                <a:ext cx="1943100" cy="1905000"/>
              </a:xfrm>
              <a:prstGeom prst="rect">
                <a:avLst/>
              </a:prstGeom>
            </p:spPr>
          </p:pic>
          <p:pic>
            <p:nvPicPr>
              <p:cNvPr id="6" name="Picture 5"/>
              <p:cNvPicPr>
                <a:picLocks noChangeAspect="1"/>
              </p:cNvPicPr>
              <p:nvPr/>
            </p:nvPicPr>
            <p:blipFill>
              <a:blip r:embed="rId3"/>
              <a:stretch>
                <a:fillRect/>
              </a:stretch>
            </p:blipFill>
            <p:spPr>
              <a:xfrm>
                <a:off x="7006870" y="3156744"/>
                <a:ext cx="1676400" cy="1689100"/>
              </a:xfrm>
              <a:prstGeom prst="rect">
                <a:avLst/>
              </a:prstGeom>
            </p:spPr>
          </p:pic>
          <p:pic>
            <p:nvPicPr>
              <p:cNvPr id="7" name="Picture 6"/>
              <p:cNvPicPr>
                <a:picLocks noChangeAspect="1"/>
              </p:cNvPicPr>
              <p:nvPr/>
            </p:nvPicPr>
            <p:blipFill>
              <a:blip r:embed="rId4"/>
              <a:stretch>
                <a:fillRect/>
              </a:stretch>
            </p:blipFill>
            <p:spPr>
              <a:xfrm>
                <a:off x="5092682" y="1603375"/>
                <a:ext cx="2590800" cy="1524000"/>
              </a:xfrm>
              <a:prstGeom prst="rect">
                <a:avLst/>
              </a:prstGeom>
            </p:spPr>
          </p:pic>
          <p:pic>
            <p:nvPicPr>
              <p:cNvPr id="8" name="Picture 7"/>
              <p:cNvPicPr>
                <a:picLocks noChangeAspect="1"/>
              </p:cNvPicPr>
              <p:nvPr/>
            </p:nvPicPr>
            <p:blipFill>
              <a:blip r:embed="rId5"/>
              <a:stretch>
                <a:fillRect/>
              </a:stretch>
            </p:blipFill>
            <p:spPr>
              <a:xfrm>
                <a:off x="2336287" y="3147740"/>
                <a:ext cx="2870200" cy="1638300"/>
              </a:xfrm>
              <a:prstGeom prst="rect">
                <a:avLst/>
              </a:prstGeom>
            </p:spPr>
          </p:pic>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sz="3800" dirty="0">
                <a:solidFill>
                  <a:srgbClr val="003870"/>
                </a:solidFill>
                <a:latin typeface="黑体" panose="02010609060101010101" charset="-122"/>
                <a:ea typeface="黑体" panose="02010609060101010101" charset="-122"/>
              </a:rPr>
              <a:t>什么是机器学习</a:t>
            </a:r>
          </a:p>
        </p:txBody>
      </p:sp>
      <p:sp>
        <p:nvSpPr>
          <p:cNvPr id="3" name="Content Placeholder 2"/>
          <p:cNvSpPr>
            <a:spLocks noGrp="1"/>
          </p:cNvSpPr>
          <p:nvPr>
            <p:ph idx="1"/>
          </p:nvPr>
        </p:nvSpPr>
        <p:spPr>
          <a:xfrm>
            <a:off x="838200" y="1624965"/>
            <a:ext cx="10515600" cy="4351338"/>
          </a:xfrm>
        </p:spPr>
        <p:txBody>
          <a:bodyPr/>
          <a:lstStyle/>
          <a:p>
            <a:r>
              <a:rPr lang="zh-CN" altLang="en-US" sz="2400" dirty="0"/>
              <a:t>是人工智能</a:t>
            </a:r>
            <a:r>
              <a:rPr lang="en-US" altLang="zh-CN" sz="2400" dirty="0"/>
              <a:t>(AI)</a:t>
            </a:r>
            <a:r>
              <a:rPr lang="zh-CN" altLang="en-US" sz="2400" dirty="0"/>
              <a:t>的一部分</a:t>
            </a:r>
            <a:r>
              <a:rPr lang="en-US" altLang="zh-CN" sz="2400" dirty="0"/>
              <a:t>,</a:t>
            </a:r>
            <a:r>
              <a:rPr lang="zh-CN" altLang="en-US" sz="2400" dirty="0"/>
              <a:t> 研究如何让计算机从数据学习某种规律</a:t>
            </a:r>
            <a:endParaRPr lang="en-US" altLang="zh-CN" sz="2400" dirty="0"/>
          </a:p>
          <a:p>
            <a:endParaRPr lang="en-US" sz="2400" dirty="0"/>
          </a:p>
        </p:txBody>
      </p:sp>
      <p:grpSp>
        <p:nvGrpSpPr>
          <p:cNvPr id="13" name="Group 12"/>
          <p:cNvGrpSpPr/>
          <p:nvPr/>
        </p:nvGrpSpPr>
        <p:grpSpPr>
          <a:xfrm>
            <a:off x="4299456" y="2196431"/>
            <a:ext cx="3909849" cy="4009331"/>
            <a:chOff x="4037201" y="2721576"/>
            <a:chExt cx="3909849" cy="4009331"/>
          </a:xfrm>
        </p:grpSpPr>
        <p:grpSp>
          <p:nvGrpSpPr>
            <p:cNvPr id="8" name="Group 7"/>
            <p:cNvGrpSpPr/>
            <p:nvPr/>
          </p:nvGrpSpPr>
          <p:grpSpPr>
            <a:xfrm>
              <a:off x="4037201" y="2721576"/>
              <a:ext cx="3909849" cy="4009331"/>
              <a:chOff x="3510455" y="2584943"/>
              <a:chExt cx="3909849" cy="4009331"/>
            </a:xfrm>
          </p:grpSpPr>
          <p:sp>
            <p:nvSpPr>
              <p:cNvPr id="4" name="Oval 3"/>
              <p:cNvSpPr/>
              <p:nvPr/>
            </p:nvSpPr>
            <p:spPr>
              <a:xfrm>
                <a:off x="3510455" y="2584943"/>
                <a:ext cx="3909849" cy="4001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4201510" y="3954025"/>
                <a:ext cx="2527738" cy="263284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p:cNvSpPr/>
              <p:nvPr/>
            </p:nvSpPr>
            <p:spPr>
              <a:xfrm>
                <a:off x="4619296" y="4902109"/>
                <a:ext cx="1692165" cy="169216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425625" y="3318689"/>
              <a:ext cx="1107996" cy="369332"/>
            </a:xfrm>
            <a:prstGeom prst="rect">
              <a:avLst/>
            </a:prstGeom>
            <a:noFill/>
          </p:spPr>
          <p:txBody>
            <a:bodyPr wrap="none" rtlCol="0">
              <a:spAutoFit/>
            </a:bodyPr>
            <a:lstStyle/>
            <a:p>
              <a:r>
                <a:rPr lang="zh-CN" altLang="en-US" dirty="0">
                  <a:solidFill>
                    <a:schemeClr val="bg1"/>
                  </a:solidFill>
                </a:rPr>
                <a:t>人工智能</a:t>
              </a:r>
              <a:endParaRPr lang="en-US" dirty="0">
                <a:solidFill>
                  <a:schemeClr val="bg1"/>
                </a:solidFill>
              </a:endParaRPr>
            </a:p>
          </p:txBody>
        </p:sp>
        <p:sp>
          <p:nvSpPr>
            <p:cNvPr id="10" name="TextBox 9"/>
            <p:cNvSpPr txBox="1"/>
            <p:nvPr/>
          </p:nvSpPr>
          <p:spPr>
            <a:xfrm>
              <a:off x="5425625" y="4275708"/>
              <a:ext cx="1133002" cy="369332"/>
            </a:xfrm>
            <a:prstGeom prst="rect">
              <a:avLst/>
            </a:prstGeom>
            <a:noFill/>
          </p:spPr>
          <p:txBody>
            <a:bodyPr wrap="none" rtlCol="0">
              <a:spAutoFit/>
            </a:bodyPr>
            <a:lstStyle/>
            <a:p>
              <a:r>
                <a:rPr lang="zh-CN" altLang="en-US" dirty="0">
                  <a:solidFill>
                    <a:schemeClr val="bg1"/>
                  </a:solidFill>
                </a:rPr>
                <a:t>机器学习</a:t>
              </a:r>
              <a:endParaRPr lang="en-US" dirty="0">
                <a:solidFill>
                  <a:schemeClr val="bg1"/>
                </a:solidFill>
              </a:endParaRPr>
            </a:p>
          </p:txBody>
        </p:sp>
        <p:sp>
          <p:nvSpPr>
            <p:cNvPr id="11" name="TextBox 10"/>
            <p:cNvSpPr txBox="1"/>
            <p:nvPr/>
          </p:nvSpPr>
          <p:spPr>
            <a:xfrm>
              <a:off x="5438126" y="5700158"/>
              <a:ext cx="1107996" cy="369332"/>
            </a:xfrm>
            <a:prstGeom prst="rect">
              <a:avLst/>
            </a:prstGeom>
            <a:noFill/>
          </p:spPr>
          <p:txBody>
            <a:bodyPr wrap="none" rtlCol="0">
              <a:spAutoFit/>
            </a:bodyPr>
            <a:lstStyle/>
            <a:p>
              <a:r>
                <a:rPr lang="zh-CN" altLang="en-US" dirty="0">
                  <a:solidFill>
                    <a:schemeClr val="bg1"/>
                  </a:solidFill>
                </a:rPr>
                <a:t>深度学习</a:t>
              </a:r>
              <a:endParaRPr lang="en-US" dirty="0">
                <a:solidFill>
                  <a:schemeClr val="bg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非监督式机器学习</a:t>
            </a:r>
            <a:r>
              <a:rPr lang="en-US" altLang="zh-CN" dirty="0"/>
              <a:t>(</a:t>
            </a:r>
            <a:r>
              <a:rPr lang="zh-CN" altLang="en-US" dirty="0"/>
              <a:t>聚类</a:t>
            </a:r>
            <a:r>
              <a:rPr lang="en-US" altLang="zh-CN" dirty="0"/>
              <a:t>)</a:t>
            </a:r>
            <a:endParaRPr lang="en-US" dirty="0"/>
          </a:p>
        </p:txBody>
      </p:sp>
      <p:sp>
        <p:nvSpPr>
          <p:cNvPr id="3" name="Content Placeholder 2"/>
          <p:cNvSpPr>
            <a:spLocks noGrp="1"/>
          </p:cNvSpPr>
          <p:nvPr>
            <p:ph idx="1"/>
          </p:nvPr>
        </p:nvSpPr>
        <p:spPr/>
        <p:txBody>
          <a:bodyPr/>
          <a:lstStyle/>
          <a:p>
            <a:r>
              <a:rPr lang="zh-CN" altLang="en-US" dirty="0"/>
              <a:t>应用领域</a:t>
            </a:r>
            <a:endParaRPr lang="en-US" altLang="zh-CN" dirty="0"/>
          </a:p>
          <a:p>
            <a:pPr lvl="1"/>
            <a:r>
              <a:rPr lang="zh-CN" altLang="en-US" dirty="0"/>
              <a:t>客户分类</a:t>
            </a:r>
            <a:r>
              <a:rPr lang="en-US" altLang="zh-CN" dirty="0"/>
              <a:t>(</a:t>
            </a:r>
            <a:r>
              <a:rPr lang="zh-CN" altLang="en-US" dirty="0"/>
              <a:t>市场研究</a:t>
            </a:r>
            <a:r>
              <a:rPr lang="en-US" altLang="zh-CN" dirty="0"/>
              <a:t>)</a:t>
            </a:r>
          </a:p>
          <a:p>
            <a:pPr lvl="1"/>
            <a:r>
              <a:rPr lang="zh-CN" altLang="en-US" dirty="0"/>
              <a:t>用户分组</a:t>
            </a:r>
            <a:r>
              <a:rPr lang="en-US" altLang="zh-CN" dirty="0"/>
              <a:t>(</a:t>
            </a:r>
            <a:r>
              <a:rPr lang="zh-CN" altLang="en-US" dirty="0"/>
              <a:t>社交网络</a:t>
            </a:r>
            <a:r>
              <a:rPr lang="en-US" altLang="zh-CN" dirty="0"/>
              <a:t>)</a:t>
            </a:r>
          </a:p>
          <a:p>
            <a:pPr lvl="1"/>
            <a:r>
              <a:rPr lang="zh-CN" altLang="en-US" dirty="0"/>
              <a:t>图像分割</a:t>
            </a:r>
            <a:endParaRPr lang="en-US" altLang="zh-CN" dirty="0"/>
          </a:p>
          <a:p>
            <a:pPr lvl="1"/>
            <a:r>
              <a:rPr lang="zh-CN" altLang="en-US" dirty="0"/>
              <a:t>推荐系统</a:t>
            </a:r>
            <a:endParaRPr lang="en-US" altLang="zh-CN" dirty="0"/>
          </a:p>
          <a:p>
            <a:pPr lvl="1"/>
            <a:r>
              <a:rPr lang="zh-CN" altLang="en-US" dirty="0"/>
              <a:t>消除歧义</a:t>
            </a:r>
            <a:r>
              <a:rPr lang="en-US" altLang="zh-CN" dirty="0"/>
              <a:t>(</a:t>
            </a:r>
            <a:r>
              <a:rPr lang="zh-CN" altLang="en-US" dirty="0"/>
              <a:t>自然语言处理</a:t>
            </a:r>
            <a:r>
              <a:rPr lang="en-US" altLang="zh-CN" dirty="0"/>
              <a:t>)</a:t>
            </a:r>
          </a:p>
          <a:p>
            <a:pPr lvl="1"/>
            <a:r>
              <a:rPr lang="en-US" altLang="zh-CN" dirty="0"/>
              <a:t>……</a:t>
            </a:r>
          </a:p>
          <a:p>
            <a:pPr lvl="1"/>
            <a:endParaRPr lang="en-US" dirty="0"/>
          </a:p>
        </p:txBody>
      </p:sp>
    </p:spTree>
    <p:extLst>
      <p:ext uri="{BB962C8B-B14F-4D97-AF65-F5344CB8AC3E}">
        <p14:creationId xmlns:p14="http://schemas.microsoft.com/office/powerpoint/2010/main" val="279787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275"/>
            <a:ext cx="10515600" cy="1325563"/>
          </a:xfrm>
        </p:spPr>
        <p:txBody>
          <a:bodyPr/>
          <a:lstStyle/>
          <a:p>
            <a:r>
              <a:rPr lang="zh-CN" altLang="en-US" dirty="0"/>
              <a:t>总结</a:t>
            </a:r>
            <a:endParaRPr lang="en-US" dirty="0"/>
          </a:p>
        </p:txBody>
      </p:sp>
      <p:sp>
        <p:nvSpPr>
          <p:cNvPr id="3" name="Content Placeholder 2"/>
          <p:cNvSpPr>
            <a:spLocks noGrp="1"/>
          </p:cNvSpPr>
          <p:nvPr>
            <p:ph idx="1"/>
          </p:nvPr>
        </p:nvSpPr>
        <p:spPr/>
        <p:txBody>
          <a:bodyPr/>
          <a:lstStyle/>
          <a:p>
            <a:r>
              <a:rPr lang="zh-CN" altLang="en-US" dirty="0"/>
              <a:t>监督式学习</a:t>
            </a:r>
            <a:endParaRPr lang="en-US" altLang="zh-CN" dirty="0"/>
          </a:p>
          <a:p>
            <a:pPr lvl="1"/>
            <a:r>
              <a:rPr lang="zh-CN" altLang="en-US" dirty="0"/>
              <a:t>训练数据包含输入和预期的输出</a:t>
            </a:r>
            <a:endParaRPr lang="en-US" altLang="zh-CN" dirty="0"/>
          </a:p>
          <a:p>
            <a:pPr lvl="1"/>
            <a:endParaRPr lang="en-US" altLang="zh-CN" dirty="0"/>
          </a:p>
          <a:p>
            <a:r>
              <a:rPr lang="zh-CN" altLang="en-US" dirty="0"/>
              <a:t>非监督式学习</a:t>
            </a:r>
            <a:endParaRPr lang="en-US" altLang="zh-CN" dirty="0"/>
          </a:p>
          <a:p>
            <a:pPr lvl="1"/>
            <a:r>
              <a:rPr lang="zh-CN" altLang="en-US" dirty="0"/>
              <a:t>训练数据只有输入</a:t>
            </a:r>
            <a:r>
              <a:rPr lang="en-US" altLang="zh-CN" dirty="0"/>
              <a:t>,</a:t>
            </a:r>
            <a:r>
              <a:rPr lang="zh-CN" altLang="en-US" dirty="0"/>
              <a:t> 没有预期的输出</a:t>
            </a:r>
            <a:endParaRPr lang="en-US" altLang="zh-CN" dirty="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机器学习流程</a:t>
            </a:r>
            <a:endParaRPr lang="en-US" dirty="0"/>
          </a:p>
        </p:txBody>
      </p:sp>
      <p:sp>
        <p:nvSpPr>
          <p:cNvPr id="4" name="Rounded Rectangle 3"/>
          <p:cNvSpPr/>
          <p:nvPr/>
        </p:nvSpPr>
        <p:spPr>
          <a:xfrm>
            <a:off x="990208"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数据获取</a:t>
            </a:r>
            <a:endParaRPr lang="en-US" dirty="0"/>
          </a:p>
        </p:txBody>
      </p:sp>
      <p:sp>
        <p:nvSpPr>
          <p:cNvPr id="5" name="Rounded Rectangle 4"/>
          <p:cNvSpPr/>
          <p:nvPr/>
        </p:nvSpPr>
        <p:spPr>
          <a:xfrm>
            <a:off x="2322394"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数据清洗</a:t>
            </a:r>
            <a:endParaRPr lang="en-US" dirty="0"/>
          </a:p>
        </p:txBody>
      </p:sp>
      <p:sp>
        <p:nvSpPr>
          <p:cNvPr id="6" name="Rounded Rectangle 5"/>
          <p:cNvSpPr/>
          <p:nvPr/>
        </p:nvSpPr>
        <p:spPr>
          <a:xfrm>
            <a:off x="3662462"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特征工程</a:t>
            </a:r>
            <a:endParaRPr lang="en-US" dirty="0"/>
          </a:p>
        </p:txBody>
      </p:sp>
      <p:sp>
        <p:nvSpPr>
          <p:cNvPr id="7" name="Rounded Rectangle 6"/>
          <p:cNvSpPr/>
          <p:nvPr/>
        </p:nvSpPr>
        <p:spPr>
          <a:xfrm>
            <a:off x="5002530" y="3507302"/>
            <a:ext cx="840827"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预处理</a:t>
            </a:r>
            <a:endParaRPr lang="en-US" dirty="0"/>
          </a:p>
        </p:txBody>
      </p:sp>
      <p:sp>
        <p:nvSpPr>
          <p:cNvPr id="8" name="Rounded Rectangle 7"/>
          <p:cNvSpPr/>
          <p:nvPr/>
        </p:nvSpPr>
        <p:spPr>
          <a:xfrm>
            <a:off x="6342598" y="3483134"/>
            <a:ext cx="1308538"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选择机器学习模型</a:t>
            </a:r>
            <a:endParaRPr lang="en-US" dirty="0"/>
          </a:p>
        </p:txBody>
      </p:sp>
      <p:sp>
        <p:nvSpPr>
          <p:cNvPr id="9" name="Rounded Rectangle 8"/>
          <p:cNvSpPr/>
          <p:nvPr/>
        </p:nvSpPr>
        <p:spPr>
          <a:xfrm>
            <a:off x="8150376" y="2538571"/>
            <a:ext cx="82506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模型调参</a:t>
            </a:r>
            <a:endParaRPr lang="en-US" dirty="0"/>
          </a:p>
        </p:txBody>
      </p:sp>
      <p:sp>
        <p:nvSpPr>
          <p:cNvPr id="10" name="Rounded Rectangle 9"/>
          <p:cNvSpPr/>
          <p:nvPr/>
        </p:nvSpPr>
        <p:spPr>
          <a:xfrm>
            <a:off x="8150376" y="3483134"/>
            <a:ext cx="82506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模型训练</a:t>
            </a:r>
            <a:endParaRPr lang="en-US" dirty="0"/>
          </a:p>
        </p:txBody>
      </p:sp>
      <p:sp>
        <p:nvSpPr>
          <p:cNvPr id="11" name="Rounded Rectangle 10"/>
          <p:cNvSpPr/>
          <p:nvPr/>
        </p:nvSpPr>
        <p:spPr>
          <a:xfrm>
            <a:off x="9474681" y="3462113"/>
            <a:ext cx="82506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模型部署</a:t>
            </a:r>
            <a:endParaRPr lang="en-US" dirty="0"/>
          </a:p>
        </p:txBody>
      </p:sp>
      <p:sp>
        <p:nvSpPr>
          <p:cNvPr id="12" name="Right Arrow 11"/>
          <p:cNvSpPr/>
          <p:nvPr/>
        </p:nvSpPr>
        <p:spPr>
          <a:xfrm>
            <a:off x="1967668" y="3787934"/>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ight Arrow 16"/>
          <p:cNvSpPr/>
          <p:nvPr/>
        </p:nvSpPr>
        <p:spPr>
          <a:xfrm>
            <a:off x="3244678" y="3787933"/>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ight Arrow 17"/>
          <p:cNvSpPr/>
          <p:nvPr/>
        </p:nvSpPr>
        <p:spPr>
          <a:xfrm>
            <a:off x="4647807" y="3747466"/>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Right Arrow 18"/>
          <p:cNvSpPr/>
          <p:nvPr/>
        </p:nvSpPr>
        <p:spPr>
          <a:xfrm>
            <a:off x="5987875" y="3730661"/>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ight Arrow 19"/>
          <p:cNvSpPr/>
          <p:nvPr/>
        </p:nvSpPr>
        <p:spPr>
          <a:xfrm>
            <a:off x="7769376" y="3766913"/>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ight Arrow 20"/>
          <p:cNvSpPr/>
          <p:nvPr/>
        </p:nvSpPr>
        <p:spPr>
          <a:xfrm>
            <a:off x="9067404" y="3752721"/>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ight Arrow 23"/>
          <p:cNvSpPr/>
          <p:nvPr/>
        </p:nvSpPr>
        <p:spPr>
          <a:xfrm rot="5400000">
            <a:off x="8562387" y="3271353"/>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ight Arrow 24"/>
          <p:cNvSpPr/>
          <p:nvPr/>
        </p:nvSpPr>
        <p:spPr>
          <a:xfrm rot="16200000">
            <a:off x="8312768" y="3287639"/>
            <a:ext cx="262759" cy="1187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单项选择题</a:t>
            </a:r>
            <a:endParaRPr lang="en-US" dirty="0"/>
          </a:p>
        </p:txBody>
      </p:sp>
      <p:sp>
        <p:nvSpPr>
          <p:cNvPr id="3" name="Content Placeholder 2"/>
          <p:cNvSpPr>
            <a:spLocks noGrp="1"/>
          </p:cNvSpPr>
          <p:nvPr>
            <p:ph idx="1"/>
          </p:nvPr>
        </p:nvSpPr>
        <p:spPr/>
        <p:txBody>
          <a:bodyPr/>
          <a:lstStyle/>
          <a:p>
            <a:pPr>
              <a:lnSpc>
                <a:spcPct val="110000"/>
              </a:lnSpc>
            </a:pPr>
            <a:r>
              <a:rPr lang="zh-CN" altLang="en-US" dirty="0"/>
              <a:t>如下场景中</a:t>
            </a:r>
            <a:r>
              <a:rPr lang="en-US" altLang="zh-CN" dirty="0"/>
              <a:t>,</a:t>
            </a:r>
            <a:r>
              <a:rPr lang="zh-CN" altLang="en-US" dirty="0"/>
              <a:t> 哪一个不是监督学习的应用</a:t>
            </a:r>
            <a:r>
              <a:rPr lang="en-US" altLang="zh-CN" dirty="0"/>
              <a:t>:</a:t>
            </a:r>
          </a:p>
          <a:p>
            <a:pPr lvl="1">
              <a:lnSpc>
                <a:spcPct val="110000"/>
              </a:lnSpc>
            </a:pPr>
            <a:r>
              <a:rPr lang="en-US" dirty="0"/>
              <a:t>A.</a:t>
            </a:r>
            <a:r>
              <a:rPr lang="zh-CN" altLang="en-US" dirty="0"/>
              <a:t> 手机使用指纹识别代替密码登录</a:t>
            </a:r>
            <a:endParaRPr lang="en-US" altLang="zh-CN" dirty="0"/>
          </a:p>
          <a:p>
            <a:pPr lvl="1">
              <a:lnSpc>
                <a:spcPct val="110000"/>
              </a:lnSpc>
            </a:pPr>
            <a:r>
              <a:rPr lang="en-US" altLang="zh-CN" dirty="0"/>
              <a:t>B.</a:t>
            </a:r>
            <a:r>
              <a:rPr lang="zh-CN" altLang="en-US" dirty="0"/>
              <a:t> 机场使用</a:t>
            </a:r>
            <a:r>
              <a:rPr lang="en-US" altLang="zh-CN" dirty="0"/>
              <a:t>CT</a:t>
            </a:r>
            <a:r>
              <a:rPr lang="zh-CN" altLang="en-US" dirty="0"/>
              <a:t>透过箱包看到里面的物体</a:t>
            </a:r>
            <a:endParaRPr lang="en-US" altLang="zh-CN" dirty="0"/>
          </a:p>
          <a:p>
            <a:pPr lvl="1">
              <a:lnSpc>
                <a:spcPct val="110000"/>
              </a:lnSpc>
            </a:pPr>
            <a:r>
              <a:rPr lang="en-US" altLang="zh-CN" dirty="0"/>
              <a:t>C.</a:t>
            </a:r>
            <a:r>
              <a:rPr lang="zh-CN" altLang="en-US" dirty="0"/>
              <a:t> 智能音响识别打开音乐的语音</a:t>
            </a:r>
            <a:endParaRPr lang="en-US" altLang="zh-CN" dirty="0"/>
          </a:p>
          <a:p>
            <a:pPr lvl="1">
              <a:lnSpc>
                <a:spcPct val="110000"/>
              </a:lnSpc>
            </a:pPr>
            <a:r>
              <a:rPr lang="en-US" altLang="zh-CN" dirty="0"/>
              <a:t>D.</a:t>
            </a:r>
            <a:r>
              <a:rPr lang="zh-CN" altLang="en-US" dirty="0"/>
              <a:t> 战场使用无人机识别跟踪敌方目标</a:t>
            </a:r>
            <a:endParaRPr lang="en-US" altLang="zh-CN" dirty="0"/>
          </a:p>
          <a:p>
            <a:pPr lvl="1"/>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判断题</a:t>
            </a:r>
            <a:endParaRPr lang="en-US" dirty="0"/>
          </a:p>
        </p:txBody>
      </p:sp>
      <p:sp>
        <p:nvSpPr>
          <p:cNvPr id="3" name="Content Placeholder 2"/>
          <p:cNvSpPr>
            <a:spLocks noGrp="1"/>
          </p:cNvSpPr>
          <p:nvPr>
            <p:ph idx="1"/>
          </p:nvPr>
        </p:nvSpPr>
        <p:spPr/>
        <p:txBody>
          <a:bodyPr/>
          <a:lstStyle/>
          <a:p>
            <a:pPr lvl="1"/>
            <a:r>
              <a:rPr lang="zh-CN" altLang="en-US" dirty="0"/>
              <a:t>机器学习的内容囊括了人工智能和大数据</a:t>
            </a:r>
            <a:endParaRPr lang="en-US" altLang="zh-CN" dirty="0"/>
          </a:p>
          <a:p>
            <a:pPr lvl="1"/>
            <a:r>
              <a:rPr lang="zh-CN" altLang="en-US" dirty="0"/>
              <a:t>是</a:t>
            </a:r>
            <a:endParaRPr lang="en-US" altLang="zh-CN" dirty="0"/>
          </a:p>
          <a:p>
            <a:pPr lvl="1"/>
            <a:r>
              <a:rPr lang="zh-CN" altLang="en-US" dirty="0"/>
              <a:t>不是</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770"/>
            <a:ext cx="10515600" cy="1325563"/>
          </a:xfrm>
        </p:spPr>
        <p:txBody>
          <a:bodyPr/>
          <a:lstStyle/>
          <a:p>
            <a:r>
              <a:rPr lang="zh-CN" altLang="en-US" dirty="0"/>
              <a:t>数据预处理</a:t>
            </a:r>
            <a:endParaRPr lang="en-US" dirty="0"/>
          </a:p>
        </p:txBody>
      </p:sp>
      <p:sp>
        <p:nvSpPr>
          <p:cNvPr id="3" name="Content Placeholder 2"/>
          <p:cNvSpPr>
            <a:spLocks noGrp="1"/>
          </p:cNvSpPr>
          <p:nvPr>
            <p:ph idx="1"/>
          </p:nvPr>
        </p:nvSpPr>
        <p:spPr/>
        <p:txBody>
          <a:bodyPr/>
          <a:lstStyle/>
          <a:p>
            <a:r>
              <a:rPr lang="zh-CN" altLang="en-US" dirty="0">
                <a:effectLst/>
              </a:rPr>
              <a:t>特征提取</a:t>
            </a:r>
          </a:p>
          <a:p>
            <a:r>
              <a:rPr lang="zh-CN" altLang="en-US" dirty="0">
                <a:effectLst/>
              </a:rPr>
              <a:t>处理</a:t>
            </a:r>
            <a:r>
              <a:rPr lang="zh-CN" altLang="en-US" dirty="0"/>
              <a:t>缺失数据</a:t>
            </a:r>
            <a:endParaRPr lang="en-US" dirty="0">
              <a:effectLst/>
            </a:endParaRPr>
          </a:p>
          <a:p>
            <a:r>
              <a:rPr lang="zh-CN" altLang="en-US" dirty="0"/>
              <a:t>数据定标</a:t>
            </a:r>
            <a:endParaRPr lang="en-US" dirty="0">
              <a:effectLst/>
            </a:endParaRPr>
          </a:p>
          <a:p>
            <a:r>
              <a:rPr lang="zh-CN" altLang="en-US" dirty="0">
                <a:effectLst/>
              </a:rPr>
              <a:t>数据转换</a:t>
            </a:r>
            <a:r>
              <a:rPr lang="en-US" altLang="zh-CN" dirty="0">
                <a:effectLst/>
              </a:rPr>
              <a:t>: </a:t>
            </a:r>
            <a:r>
              <a:rPr lang="en-US" dirty="0">
                <a:effectLst/>
              </a:rPr>
              <a:t>One-Hot encoding, One/Two/</a:t>
            </a:r>
            <a:r>
              <a:rPr lang="en-US" dirty="0" err="1">
                <a:effectLst/>
              </a:rPr>
              <a:t>MultiGram</a:t>
            </a:r>
            <a:r>
              <a:rPr lang="en-US" dirty="0">
                <a:effectLst/>
              </a:rPr>
              <a:t>, Bag of words, </a:t>
            </a:r>
            <a:r>
              <a:rPr lang="zh-CN" altLang="en-US" dirty="0">
                <a:effectLst/>
              </a:rPr>
              <a:t>取对数 </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00"/>
            <a:ext cx="10515600" cy="1325563"/>
          </a:xfrm>
        </p:spPr>
        <p:txBody>
          <a:bodyPr/>
          <a:lstStyle/>
          <a:p>
            <a:r>
              <a:rPr lang="zh-CN" altLang="en-US" dirty="0"/>
              <a:t>数据预处理之特征提取</a:t>
            </a:r>
            <a:endParaRPr lang="en-US" dirty="0"/>
          </a:p>
        </p:txBody>
      </p:sp>
      <p:sp>
        <p:nvSpPr>
          <p:cNvPr id="3" name="Content Placeholder 2"/>
          <p:cNvSpPr>
            <a:spLocks noGrp="1"/>
          </p:cNvSpPr>
          <p:nvPr>
            <p:ph idx="1"/>
          </p:nvPr>
        </p:nvSpPr>
        <p:spPr>
          <a:xfrm>
            <a:off x="1007110" y="1351280"/>
            <a:ext cx="10515600" cy="4351338"/>
          </a:xfrm>
        </p:spPr>
        <p:txBody>
          <a:bodyPr/>
          <a:lstStyle/>
          <a:p>
            <a:r>
              <a:rPr lang="zh-CN" altLang="en-US" dirty="0"/>
              <a:t>以基于图像进行行人检测为例</a:t>
            </a:r>
            <a:r>
              <a:rPr lang="en-US" altLang="zh-CN" dirty="0"/>
              <a:t>,</a:t>
            </a:r>
            <a:r>
              <a:rPr lang="zh-CN" altLang="en-US" dirty="0"/>
              <a:t> 需要提取图像的梯度直方图</a:t>
            </a:r>
            <a:endParaRPr lang="en-US" dirty="0"/>
          </a:p>
        </p:txBody>
      </p:sp>
      <p:pic>
        <p:nvPicPr>
          <p:cNvPr id="5" name="Content Placeholder 3"/>
          <p:cNvPicPr>
            <a:picLocks noChangeAspect="1"/>
          </p:cNvPicPr>
          <p:nvPr/>
        </p:nvPicPr>
        <p:blipFill>
          <a:blip r:embed="rId2"/>
          <a:stretch>
            <a:fillRect/>
          </a:stretch>
        </p:blipFill>
        <p:spPr>
          <a:xfrm>
            <a:off x="357087" y="1944520"/>
            <a:ext cx="11651440" cy="3722451"/>
          </a:xfrm>
          <a:prstGeom prst="rect">
            <a:avLst/>
          </a:prstGeom>
        </p:spPr>
      </p:pic>
      <p:sp>
        <p:nvSpPr>
          <p:cNvPr id="6" name="TextBox 5"/>
          <p:cNvSpPr txBox="1"/>
          <p:nvPr/>
        </p:nvSpPr>
        <p:spPr>
          <a:xfrm>
            <a:off x="9525" y="6011664"/>
            <a:ext cx="9502922" cy="261610"/>
          </a:xfrm>
          <a:prstGeom prst="rect">
            <a:avLst/>
          </a:prstGeom>
          <a:noFill/>
        </p:spPr>
        <p:txBody>
          <a:bodyPr wrap="none" rtlCol="0">
            <a:spAutoFit/>
          </a:bodyPr>
          <a:lstStyle/>
          <a:p>
            <a:r>
              <a:rPr lang="en-US" sz="1100" dirty="0"/>
              <a:t>Reference</a:t>
            </a:r>
            <a:r>
              <a:rPr lang="en-US" altLang="zh-CN" sz="1100" dirty="0"/>
              <a:t>:</a:t>
            </a:r>
            <a:r>
              <a:rPr lang="zh-CN" altLang="en-US" sz="1100" dirty="0"/>
              <a:t> </a:t>
            </a:r>
            <a:r>
              <a:rPr lang="en-US" sz="1100" dirty="0">
                <a:hlinkClick r:id="rId3"/>
              </a:rPr>
              <a:t>https://www.researchgate.net/publication/267868361_Energy-Efficient_HOG-based_Object_Detection_at_1080HD_60_fps_with_Multi-Scale_Support</a:t>
            </a:r>
            <a:endParaRPr lang="en-US" sz="1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345"/>
            <a:ext cx="10515600" cy="1325563"/>
          </a:xfrm>
        </p:spPr>
        <p:txBody>
          <a:bodyPr/>
          <a:lstStyle/>
          <a:p>
            <a:r>
              <a:rPr lang="zh-CN" altLang="en-US" dirty="0"/>
              <a:t>数据预处理之特征提取</a:t>
            </a:r>
            <a:endParaRPr lang="en-US" dirty="0"/>
          </a:p>
        </p:txBody>
      </p:sp>
      <p:sp>
        <p:nvSpPr>
          <p:cNvPr id="3" name="Content Placeholder 2"/>
          <p:cNvSpPr>
            <a:spLocks noGrp="1"/>
          </p:cNvSpPr>
          <p:nvPr>
            <p:ph idx="1"/>
          </p:nvPr>
        </p:nvSpPr>
        <p:spPr>
          <a:xfrm>
            <a:off x="838200" y="1449070"/>
            <a:ext cx="10515600" cy="4351338"/>
          </a:xfrm>
        </p:spPr>
        <p:txBody>
          <a:bodyPr/>
          <a:lstStyle/>
          <a:p>
            <a:r>
              <a:rPr lang="zh-CN" altLang="en-US" dirty="0"/>
              <a:t>以自然语言处理为例</a:t>
            </a:r>
            <a:r>
              <a:rPr lang="en-US" altLang="zh-CN" dirty="0"/>
              <a:t>,</a:t>
            </a:r>
            <a:r>
              <a:rPr lang="zh-CN" altLang="en-US" dirty="0"/>
              <a:t> 需要提取文字的</a:t>
            </a:r>
            <a:r>
              <a:rPr lang="en-US" altLang="zh-CN" dirty="0"/>
              <a:t>n-gram</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7" name="Picture 6"/>
          <p:cNvPicPr>
            <a:picLocks noChangeAspect="1"/>
          </p:cNvPicPr>
          <p:nvPr/>
        </p:nvPicPr>
        <p:blipFill>
          <a:blip r:embed="rId2"/>
          <a:stretch>
            <a:fillRect/>
          </a:stretch>
        </p:blipFill>
        <p:spPr>
          <a:xfrm>
            <a:off x="2806262" y="2155333"/>
            <a:ext cx="6579476" cy="37009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数据预处理之处理缺失数据</a:t>
            </a:r>
            <a:endParaRPr lang="en-US" dirty="0"/>
          </a:p>
        </p:txBody>
      </p:sp>
      <p:sp>
        <p:nvSpPr>
          <p:cNvPr id="3" name="Content Placeholder 2"/>
          <p:cNvSpPr>
            <a:spLocks noGrp="1"/>
          </p:cNvSpPr>
          <p:nvPr>
            <p:ph idx="1"/>
          </p:nvPr>
        </p:nvSpPr>
        <p:spPr/>
        <p:txBody>
          <a:bodyPr/>
          <a:lstStyle/>
          <a:p>
            <a:r>
              <a:rPr lang="zh-CN" altLang="en-US" dirty="0"/>
              <a:t>以</a:t>
            </a:r>
            <a:r>
              <a:rPr lang="en-US" altLang="zh-CN" dirty="0"/>
              <a:t>Titanic</a:t>
            </a:r>
            <a:r>
              <a:rPr lang="zh-CN" altLang="en-US" dirty="0"/>
              <a:t>数据集为例</a:t>
            </a:r>
            <a:r>
              <a:rPr lang="en-US" altLang="zh-CN" dirty="0"/>
              <a:t>,</a:t>
            </a:r>
            <a:r>
              <a:rPr lang="zh-CN" altLang="en-US" dirty="0"/>
              <a:t> 部分乘客的年龄</a:t>
            </a:r>
            <a:r>
              <a:rPr lang="en-US" altLang="zh-CN" dirty="0"/>
              <a:t>,</a:t>
            </a:r>
            <a:r>
              <a:rPr lang="zh-CN" altLang="en-US" dirty="0"/>
              <a:t> </a:t>
            </a:r>
            <a:r>
              <a:rPr lang="en-US" altLang="zh-CN" dirty="0"/>
              <a:t>80%</a:t>
            </a:r>
            <a:r>
              <a:rPr lang="zh-CN" altLang="en-US" dirty="0"/>
              <a:t>乘客的仓位有缺失</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5" name="Picture 4"/>
          <p:cNvPicPr>
            <a:picLocks noChangeAspect="1"/>
          </p:cNvPicPr>
          <p:nvPr/>
        </p:nvPicPr>
        <p:blipFill>
          <a:blip r:embed="rId2"/>
          <a:stretch>
            <a:fillRect/>
          </a:stretch>
        </p:blipFill>
        <p:spPr>
          <a:xfrm>
            <a:off x="2580640" y="2255442"/>
            <a:ext cx="7031421" cy="329773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数据预处理之处理缺失数据</a:t>
            </a:r>
            <a:endParaRPr lang="en-US" dirty="0"/>
          </a:p>
        </p:txBody>
      </p:sp>
      <p:sp>
        <p:nvSpPr>
          <p:cNvPr id="3" name="Content Placeholder 2"/>
          <p:cNvSpPr>
            <a:spLocks noGrp="1"/>
          </p:cNvSpPr>
          <p:nvPr>
            <p:ph idx="1"/>
          </p:nvPr>
        </p:nvSpPr>
        <p:spPr/>
        <p:txBody>
          <a:bodyPr/>
          <a:lstStyle/>
          <a:p>
            <a:r>
              <a:rPr lang="zh-CN" altLang="en-US" dirty="0"/>
              <a:t>以</a:t>
            </a:r>
            <a:r>
              <a:rPr lang="en-US" altLang="zh-CN" dirty="0"/>
              <a:t>Titanic</a:t>
            </a:r>
            <a:r>
              <a:rPr lang="zh-CN" altLang="en-US" dirty="0"/>
              <a:t>数据集为例</a:t>
            </a:r>
            <a:r>
              <a:rPr lang="en-US" altLang="zh-CN" dirty="0"/>
              <a:t>,</a:t>
            </a:r>
            <a:r>
              <a:rPr lang="zh-CN" altLang="en-US" dirty="0"/>
              <a:t> 部分乘客的年龄</a:t>
            </a:r>
            <a:r>
              <a:rPr lang="en-US" altLang="zh-CN" dirty="0"/>
              <a:t>,</a:t>
            </a:r>
            <a:r>
              <a:rPr lang="zh-CN" altLang="en-US" dirty="0"/>
              <a:t> </a:t>
            </a:r>
            <a:r>
              <a:rPr lang="en-US" altLang="zh-CN" dirty="0"/>
              <a:t>80%</a:t>
            </a:r>
            <a:r>
              <a:rPr lang="zh-CN" altLang="en-US" dirty="0"/>
              <a:t>乘客的仓位有缺失</a:t>
            </a:r>
            <a:endParaRPr lang="en-US" altLang="zh-CN" dirty="0"/>
          </a:p>
          <a:p>
            <a:pPr lvl="1"/>
            <a:r>
              <a:rPr lang="zh-CN" altLang="en-US" dirty="0"/>
              <a:t>处理方式</a:t>
            </a:r>
            <a:r>
              <a:rPr lang="en-US" altLang="zh-CN" dirty="0"/>
              <a:t>:</a:t>
            </a:r>
          </a:p>
          <a:p>
            <a:pPr lvl="2"/>
            <a:r>
              <a:rPr lang="en-US" altLang="zh-CN" dirty="0"/>
              <a:t>1.</a:t>
            </a:r>
            <a:r>
              <a:rPr lang="zh-CN" altLang="en-US" dirty="0"/>
              <a:t> 使用均值或者中间值</a:t>
            </a:r>
            <a:r>
              <a:rPr lang="en-US" altLang="zh-CN" dirty="0"/>
              <a:t>(median)</a:t>
            </a:r>
            <a:r>
              <a:rPr lang="zh-CN" altLang="en-US" dirty="0"/>
              <a:t>代替数值类型</a:t>
            </a:r>
            <a:r>
              <a:rPr lang="en-US" altLang="zh-CN" dirty="0"/>
              <a:t>(</a:t>
            </a:r>
            <a:r>
              <a:rPr lang="zh-CN" altLang="en-US" dirty="0"/>
              <a:t>年龄</a:t>
            </a:r>
            <a:r>
              <a:rPr lang="en-US" altLang="zh-CN" dirty="0"/>
              <a:t>)</a:t>
            </a:r>
            <a:r>
              <a:rPr lang="zh-CN" altLang="en-US" dirty="0"/>
              <a:t>的缺失数据</a:t>
            </a:r>
            <a:endParaRPr lang="en-US" altLang="zh-CN" dirty="0"/>
          </a:p>
          <a:p>
            <a:pPr lvl="2"/>
            <a:r>
              <a:rPr lang="en-US" altLang="zh-CN" dirty="0"/>
              <a:t>2.</a:t>
            </a:r>
            <a:r>
              <a:rPr lang="zh-CN" altLang="en-US" dirty="0"/>
              <a:t> 使用众数</a:t>
            </a:r>
            <a:r>
              <a:rPr lang="en-US" altLang="zh-CN" dirty="0"/>
              <a:t>(mode)</a:t>
            </a:r>
            <a:r>
              <a:rPr lang="zh-CN" altLang="en-US" dirty="0"/>
              <a:t>代替分类数据</a:t>
            </a:r>
            <a:r>
              <a:rPr lang="en-US" altLang="zh-CN" dirty="0"/>
              <a:t>(</a:t>
            </a:r>
            <a:r>
              <a:rPr lang="zh-CN" altLang="en-US" dirty="0"/>
              <a:t>性别</a:t>
            </a:r>
            <a:r>
              <a:rPr lang="en-US" altLang="zh-CN" dirty="0"/>
              <a:t>)</a:t>
            </a:r>
            <a:r>
              <a:rPr lang="zh-CN" altLang="en-US" dirty="0"/>
              <a:t>的缺失数据</a:t>
            </a:r>
            <a:endParaRPr lang="en-US" altLang="zh-CN" dirty="0"/>
          </a:p>
          <a:p>
            <a:pPr lvl="2"/>
            <a:r>
              <a:rPr lang="en-US" altLang="zh-CN" dirty="0"/>
              <a:t>3.</a:t>
            </a:r>
            <a:r>
              <a:rPr lang="zh-CN" altLang="en-US" dirty="0"/>
              <a:t> 使用聚类的方式</a:t>
            </a:r>
            <a:r>
              <a:rPr lang="en-US" altLang="zh-CN" dirty="0"/>
              <a:t>,</a:t>
            </a:r>
            <a:r>
              <a:rPr lang="zh-CN" altLang="en-US" dirty="0"/>
              <a:t> 找到相似的数据点</a:t>
            </a:r>
            <a:r>
              <a:rPr lang="en-US" altLang="zh-CN" dirty="0"/>
              <a:t>,</a:t>
            </a:r>
            <a:r>
              <a:rPr lang="zh-CN" altLang="en-US" dirty="0"/>
              <a:t> 使用这些相似数据点的均值等替代缺失数据</a:t>
            </a:r>
            <a:endParaRPr lang="en-US" altLang="zh-CN" dirty="0"/>
          </a:p>
          <a:p>
            <a:pPr lvl="2"/>
            <a:r>
              <a:rPr lang="en-US" altLang="zh-CN" dirty="0"/>
              <a:t>4.</a:t>
            </a:r>
            <a:r>
              <a:rPr lang="zh-CN" altLang="en-US" dirty="0"/>
              <a:t> 如果某一个特征的数据丢失率太高</a:t>
            </a:r>
            <a:r>
              <a:rPr lang="en-US" altLang="zh-CN" dirty="0"/>
              <a:t>,</a:t>
            </a:r>
            <a:r>
              <a:rPr lang="zh-CN" altLang="en-US" dirty="0"/>
              <a:t> 直接丢弃这个特征的数据也许更好</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1CC4-C4CC-2548-8F6A-D444E6E37FA3}"/>
              </a:ext>
            </a:extLst>
          </p:cNvPr>
          <p:cNvSpPr>
            <a:spLocks noGrp="1"/>
          </p:cNvSpPr>
          <p:nvPr>
            <p:ph type="title"/>
          </p:nvPr>
        </p:nvSpPr>
        <p:spPr/>
        <p:txBody>
          <a:bodyPr/>
          <a:lstStyle/>
          <a:p>
            <a:r>
              <a:rPr lang="zh-CN" altLang="en-US" dirty="0"/>
              <a:t>手工创建的规则</a:t>
            </a:r>
            <a:r>
              <a:rPr lang="en-US" altLang="zh-CN" dirty="0"/>
              <a:t>,</a:t>
            </a:r>
            <a:r>
              <a:rPr lang="zh-CN" altLang="en-US" dirty="0"/>
              <a:t> 属于</a:t>
            </a:r>
            <a:r>
              <a:rPr lang="en-US" altLang="zh-CN" dirty="0"/>
              <a:t>AI,</a:t>
            </a:r>
            <a:r>
              <a:rPr lang="zh-CN" altLang="en-US" dirty="0"/>
              <a:t> 不属于</a:t>
            </a:r>
            <a:r>
              <a:rPr lang="en-US" altLang="zh-CN" dirty="0"/>
              <a:t>ML</a:t>
            </a:r>
            <a:endParaRPr lang="en-US" dirty="0"/>
          </a:p>
        </p:txBody>
      </p:sp>
      <p:pic>
        <p:nvPicPr>
          <p:cNvPr id="4" name="Content Placeholder 3">
            <a:extLst>
              <a:ext uri="{FF2B5EF4-FFF2-40B4-BE49-F238E27FC236}">
                <a16:creationId xmlns:a16="http://schemas.microsoft.com/office/drawing/2014/main" id="{8D863CE5-35EE-464D-AA1F-9901A66AD96B}"/>
              </a:ext>
            </a:extLst>
          </p:cNvPr>
          <p:cNvPicPr>
            <a:picLocks noGrp="1" noChangeAspect="1"/>
          </p:cNvPicPr>
          <p:nvPr>
            <p:ph idx="1"/>
          </p:nvPr>
        </p:nvPicPr>
        <p:blipFill>
          <a:blip r:embed="rId2"/>
          <a:stretch>
            <a:fillRect/>
          </a:stretch>
        </p:blipFill>
        <p:spPr>
          <a:xfrm>
            <a:off x="737684" y="1332548"/>
            <a:ext cx="5358316" cy="4940009"/>
          </a:xfrm>
          <a:prstGeom prst="rect">
            <a:avLst/>
          </a:prstGeom>
        </p:spPr>
      </p:pic>
      <p:sp>
        <p:nvSpPr>
          <p:cNvPr id="5" name="Rectangle 4">
            <a:extLst>
              <a:ext uri="{FF2B5EF4-FFF2-40B4-BE49-F238E27FC236}">
                <a16:creationId xmlns:a16="http://schemas.microsoft.com/office/drawing/2014/main" id="{2960136D-CE68-B442-B464-120E25A1C58A}"/>
              </a:ext>
            </a:extLst>
          </p:cNvPr>
          <p:cNvSpPr/>
          <p:nvPr/>
        </p:nvSpPr>
        <p:spPr>
          <a:xfrm>
            <a:off x="6628707" y="1883885"/>
            <a:ext cx="5636543" cy="369332"/>
          </a:xfrm>
          <a:prstGeom prst="rect">
            <a:avLst/>
          </a:prstGeom>
        </p:spPr>
        <p:txBody>
          <a:bodyPr wrap="none">
            <a:spAutoFit/>
          </a:bodyPr>
          <a:lstStyle/>
          <a:p>
            <a:r>
              <a:rPr lang="zh-CN" altLang="en-US" dirty="0">
                <a:hlinkClick r:id="rId3"/>
              </a:rPr>
              <a:t>来源</a:t>
            </a:r>
            <a:r>
              <a:rPr lang="en-US" altLang="zh-CN" dirty="0">
                <a:hlinkClick r:id="rId3"/>
              </a:rPr>
              <a:t>:</a:t>
            </a:r>
            <a:r>
              <a:rPr lang="zh-CN" altLang="en-US" dirty="0">
                <a:hlinkClick r:id="rId3"/>
              </a:rPr>
              <a:t> </a:t>
            </a:r>
            <a:r>
              <a:rPr lang="en-US" dirty="0">
                <a:hlinkClick r:id="rId3"/>
              </a:rPr>
              <a:t>https://developer.ibm.com/articles/os-rulesengines/</a:t>
            </a:r>
            <a:endParaRPr lang="en-US" dirty="0"/>
          </a:p>
        </p:txBody>
      </p:sp>
    </p:spTree>
    <p:extLst>
      <p:ext uri="{BB962C8B-B14F-4D97-AF65-F5344CB8AC3E}">
        <p14:creationId xmlns:p14="http://schemas.microsoft.com/office/powerpoint/2010/main" val="3248169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数据预处理之数据定标</a:t>
            </a:r>
            <a:endParaRPr lang="en-US" dirty="0"/>
          </a:p>
        </p:txBody>
      </p:sp>
      <p:sp>
        <p:nvSpPr>
          <p:cNvPr id="3" name="Content Placeholder 2"/>
          <p:cNvSpPr>
            <a:spLocks noGrp="1"/>
          </p:cNvSpPr>
          <p:nvPr>
            <p:ph idx="1"/>
          </p:nvPr>
        </p:nvSpPr>
        <p:spPr/>
        <p:txBody>
          <a:bodyPr/>
          <a:lstStyle/>
          <a:p>
            <a:r>
              <a:rPr lang="en-US" b="1" dirty="0"/>
              <a:t>Normalization</a:t>
            </a:r>
            <a:r>
              <a:rPr lang="en-US" altLang="zh-CN" b="1" dirty="0"/>
              <a:t>/Min-Max-Scaler</a:t>
            </a:r>
            <a:r>
              <a:rPr lang="zh-CN" altLang="en-US" b="1" dirty="0"/>
              <a:t> </a:t>
            </a:r>
            <a:r>
              <a:rPr lang="en-US" altLang="zh-CN" b="1" dirty="0"/>
              <a:t>(</a:t>
            </a:r>
            <a:r>
              <a:rPr lang="zh-CN" altLang="en-US" b="1" dirty="0"/>
              <a:t>归一化</a:t>
            </a:r>
            <a:r>
              <a:rPr lang="en-US" altLang="zh-CN" b="1" dirty="0"/>
              <a:t>)</a:t>
            </a:r>
          </a:p>
          <a:p>
            <a:pPr lvl="1"/>
            <a:endParaRPr lang="en-US" altLang="zh-CN" b="1" dirty="0"/>
          </a:p>
          <a:p>
            <a:pPr lvl="1"/>
            <a:endParaRPr lang="en-US" altLang="zh-CN" b="1" dirty="0"/>
          </a:p>
          <a:p>
            <a:r>
              <a:rPr lang="en-US" b="1" dirty="0"/>
              <a:t>Standardization</a:t>
            </a:r>
            <a:r>
              <a:rPr lang="zh-CN" altLang="en-US" b="1" dirty="0"/>
              <a:t> </a:t>
            </a:r>
            <a:r>
              <a:rPr lang="en-US" altLang="zh-CN" b="1" dirty="0"/>
              <a:t>(</a:t>
            </a:r>
            <a:r>
              <a:rPr lang="zh-CN" altLang="en-US" b="1" dirty="0"/>
              <a:t>标准化</a:t>
            </a:r>
            <a:r>
              <a:rPr lang="en-US" altLang="zh-CN" b="1" dirty="0"/>
              <a:t>)</a:t>
            </a:r>
            <a:endParaRPr lang="en-US" dirty="0"/>
          </a:p>
        </p:txBody>
      </p:sp>
      <p:sp>
        <p:nvSpPr>
          <p:cNvPr id="4" name="Title 1"/>
          <p:cNvSpPr txBox="1"/>
          <p:nvPr/>
        </p:nvSpPr>
        <p:spPr>
          <a:xfrm>
            <a:off x="838200" y="10139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5" name="Picture 4"/>
          <p:cNvPicPr>
            <a:picLocks noChangeAspect="1"/>
          </p:cNvPicPr>
          <p:nvPr/>
        </p:nvPicPr>
        <p:blipFill>
          <a:blip r:embed="rId2"/>
          <a:stretch>
            <a:fillRect/>
          </a:stretch>
        </p:blipFill>
        <p:spPr>
          <a:xfrm>
            <a:off x="3137579" y="2070950"/>
            <a:ext cx="2527300" cy="736600"/>
          </a:xfrm>
          <a:prstGeom prst="rect">
            <a:avLst/>
          </a:prstGeom>
        </p:spPr>
      </p:pic>
      <p:pic>
        <p:nvPicPr>
          <p:cNvPr id="6" name="Picture 5"/>
          <p:cNvPicPr>
            <a:picLocks noChangeAspect="1"/>
          </p:cNvPicPr>
          <p:nvPr/>
        </p:nvPicPr>
        <p:blipFill>
          <a:blip r:embed="rId3"/>
          <a:stretch>
            <a:fillRect/>
          </a:stretch>
        </p:blipFill>
        <p:spPr>
          <a:xfrm>
            <a:off x="3413913" y="3559596"/>
            <a:ext cx="1638300" cy="622300"/>
          </a:xfrm>
          <a:prstGeom prst="rect">
            <a:avLst/>
          </a:prstGeom>
        </p:spPr>
      </p:pic>
      <p:pic>
        <p:nvPicPr>
          <p:cNvPr id="8" name="Picture 7"/>
          <p:cNvPicPr>
            <a:picLocks noChangeAspect="1"/>
          </p:cNvPicPr>
          <p:nvPr/>
        </p:nvPicPr>
        <p:blipFill>
          <a:blip r:embed="rId4"/>
          <a:stretch>
            <a:fillRect/>
          </a:stretch>
        </p:blipFill>
        <p:spPr>
          <a:xfrm>
            <a:off x="6539079" y="1794622"/>
            <a:ext cx="5029200" cy="2387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数据预处理之数据定标</a:t>
            </a:r>
            <a:r>
              <a:rPr lang="en-US" altLang="zh-CN" dirty="0"/>
              <a:t>(</a:t>
            </a:r>
            <a:r>
              <a:rPr lang="zh-CN" altLang="en-US" dirty="0"/>
              <a:t>续</a:t>
            </a:r>
            <a:r>
              <a:rPr lang="en-US" altLang="zh-CN" dirty="0"/>
              <a:t>,</a:t>
            </a:r>
            <a:r>
              <a:rPr lang="zh-CN" altLang="en-US" dirty="0"/>
              <a:t> 二维数据</a:t>
            </a:r>
            <a:r>
              <a:rPr lang="en-US" altLang="zh-CN" dirty="0"/>
              <a:t>)</a:t>
            </a:r>
            <a:endParaRPr lang="en-US" dirty="0"/>
          </a:p>
        </p:txBody>
      </p:sp>
      <p:pic>
        <p:nvPicPr>
          <p:cNvPr id="4" name="Content Placeholder 3"/>
          <p:cNvPicPr>
            <a:picLocks noGrp="1" noChangeAspect="1"/>
          </p:cNvPicPr>
          <p:nvPr>
            <p:ph idx="1"/>
          </p:nvPr>
        </p:nvPicPr>
        <p:blipFill>
          <a:blip r:embed="rId2"/>
          <a:stretch>
            <a:fillRect/>
          </a:stretch>
        </p:blipFill>
        <p:spPr>
          <a:xfrm>
            <a:off x="383983" y="1493821"/>
            <a:ext cx="3830665" cy="4351338"/>
          </a:xfrm>
          <a:prstGeom prst="rect">
            <a:avLst/>
          </a:prstGeom>
        </p:spPr>
      </p:pic>
      <p:pic>
        <p:nvPicPr>
          <p:cNvPr id="5" name="Picture 4"/>
          <p:cNvPicPr>
            <a:picLocks noChangeAspect="1"/>
          </p:cNvPicPr>
          <p:nvPr/>
        </p:nvPicPr>
        <p:blipFill>
          <a:blip r:embed="rId3"/>
          <a:stretch>
            <a:fillRect/>
          </a:stretch>
        </p:blipFill>
        <p:spPr>
          <a:xfrm>
            <a:off x="4349750" y="1751790"/>
            <a:ext cx="3492500" cy="3835400"/>
          </a:xfrm>
          <a:prstGeom prst="rect">
            <a:avLst/>
          </a:prstGeom>
        </p:spPr>
      </p:pic>
      <p:pic>
        <p:nvPicPr>
          <p:cNvPr id="6" name="Picture 5"/>
          <p:cNvPicPr>
            <a:picLocks noChangeAspect="1"/>
          </p:cNvPicPr>
          <p:nvPr/>
        </p:nvPicPr>
        <p:blipFill>
          <a:blip r:embed="rId4"/>
          <a:stretch>
            <a:fillRect/>
          </a:stretch>
        </p:blipFill>
        <p:spPr>
          <a:xfrm>
            <a:off x="8112453" y="1662890"/>
            <a:ext cx="3492500" cy="4013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effectLst/>
              </a:rPr>
              <a:t>数据转换</a:t>
            </a:r>
            <a:r>
              <a:rPr lang="en-US" altLang="zh-CN" dirty="0">
                <a:effectLst/>
              </a:rPr>
              <a:t>: </a:t>
            </a:r>
            <a:r>
              <a:rPr lang="en-US" dirty="0">
                <a:effectLst/>
              </a:rPr>
              <a:t>One-Hot encoding</a:t>
            </a:r>
            <a:endParaRPr lang="en-US" dirty="0"/>
          </a:p>
        </p:txBody>
      </p:sp>
      <p:pic>
        <p:nvPicPr>
          <p:cNvPr id="4" name="Content Placeholder 3"/>
          <p:cNvPicPr>
            <a:picLocks noGrp="1" noChangeAspect="1"/>
          </p:cNvPicPr>
          <p:nvPr>
            <p:ph idx="1"/>
          </p:nvPr>
        </p:nvPicPr>
        <p:blipFill>
          <a:blip r:embed="rId2"/>
          <a:stretch>
            <a:fillRect/>
          </a:stretch>
        </p:blipFill>
        <p:spPr>
          <a:xfrm>
            <a:off x="1562100" y="1773079"/>
            <a:ext cx="9067800" cy="3556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98C4-B8FD-D34A-A1C3-A822E3B21A91}"/>
              </a:ext>
            </a:extLst>
          </p:cNvPr>
          <p:cNvSpPr>
            <a:spLocks noGrp="1"/>
          </p:cNvSpPr>
          <p:nvPr>
            <p:ph type="title"/>
          </p:nvPr>
        </p:nvSpPr>
        <p:spPr/>
        <p:txBody>
          <a:bodyPr/>
          <a:lstStyle/>
          <a:p>
            <a:r>
              <a:rPr lang="zh-CN" altLang="en-US" dirty="0"/>
              <a:t>实例演示</a:t>
            </a:r>
            <a:endParaRPr lang="en-US" dirty="0"/>
          </a:p>
        </p:txBody>
      </p:sp>
      <p:sp>
        <p:nvSpPr>
          <p:cNvPr id="3" name="Content Placeholder 2">
            <a:extLst>
              <a:ext uri="{FF2B5EF4-FFF2-40B4-BE49-F238E27FC236}">
                <a16:creationId xmlns:a16="http://schemas.microsoft.com/office/drawing/2014/main" id="{19EECE0E-7C86-9E4E-9BE0-EF0AFAD8DE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1889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5810-4C05-E140-AED8-1285140CAA05}"/>
              </a:ext>
            </a:extLst>
          </p:cNvPr>
          <p:cNvSpPr>
            <a:spLocks noGrp="1"/>
          </p:cNvSpPr>
          <p:nvPr>
            <p:ph type="title"/>
          </p:nvPr>
        </p:nvSpPr>
        <p:spPr/>
        <p:txBody>
          <a:bodyPr/>
          <a:lstStyle/>
          <a:p>
            <a:r>
              <a:rPr lang="zh-CN" altLang="en-US" dirty="0"/>
              <a:t>课后练习</a:t>
            </a:r>
            <a:endParaRPr lang="en-US" dirty="0"/>
          </a:p>
        </p:txBody>
      </p:sp>
      <p:sp>
        <p:nvSpPr>
          <p:cNvPr id="3" name="Content Placeholder 2">
            <a:extLst>
              <a:ext uri="{FF2B5EF4-FFF2-40B4-BE49-F238E27FC236}">
                <a16:creationId xmlns:a16="http://schemas.microsoft.com/office/drawing/2014/main" id="{34DB7C0F-3489-B440-A5AC-5AFAADED41A2}"/>
              </a:ext>
            </a:extLst>
          </p:cNvPr>
          <p:cNvSpPr>
            <a:spLocks noGrp="1"/>
          </p:cNvSpPr>
          <p:nvPr>
            <p:ph idx="1"/>
          </p:nvPr>
        </p:nvSpPr>
        <p:spPr/>
        <p:txBody>
          <a:bodyPr>
            <a:normAutofit fontScale="92500" lnSpcReduction="10000"/>
          </a:bodyPr>
          <a:lstStyle/>
          <a:p>
            <a:r>
              <a:rPr lang="zh-CN" altLang="en-US" dirty="0"/>
              <a:t>气温会随着海拔高度的升高而降低</a:t>
            </a:r>
            <a:r>
              <a:rPr lang="en-US" altLang="zh-CN" dirty="0"/>
              <a:t>,</a:t>
            </a:r>
            <a:r>
              <a:rPr lang="zh-CN" altLang="en-US" dirty="0"/>
              <a:t> 我们可以通过测量不同海拔高度的气温来预测海拔高度和气温的关系</a:t>
            </a:r>
            <a:r>
              <a:rPr lang="en-US" altLang="zh-CN" dirty="0"/>
              <a:t>.</a:t>
            </a:r>
            <a:r>
              <a:rPr lang="zh-CN" altLang="en-US" dirty="0"/>
              <a:t> </a:t>
            </a:r>
            <a:endParaRPr lang="en-US" altLang="zh-CN" dirty="0"/>
          </a:p>
          <a:p>
            <a:r>
              <a:rPr lang="zh-CN" altLang="en-US" dirty="0"/>
              <a:t>我们假设海拔高度和气温的关系可以使用如下公式表达</a:t>
            </a:r>
            <a:r>
              <a:rPr lang="en-US" altLang="zh-CN" dirty="0"/>
              <a:t>:</a:t>
            </a:r>
          </a:p>
          <a:p>
            <a:r>
              <a:rPr lang="en-US" altLang="zh-CN" dirty="0"/>
              <a:t>y(</a:t>
            </a:r>
            <a:r>
              <a:rPr lang="zh-CN" altLang="en-US" dirty="0"/>
              <a:t>气温</a:t>
            </a:r>
            <a:r>
              <a:rPr lang="en-US" altLang="zh-CN" dirty="0"/>
              <a:t>)</a:t>
            </a:r>
            <a:r>
              <a:rPr lang="zh-CN" altLang="en-US" dirty="0"/>
              <a:t> </a:t>
            </a:r>
            <a:r>
              <a:rPr lang="en-US" altLang="zh-CN" dirty="0"/>
              <a:t>=</a:t>
            </a:r>
            <a:r>
              <a:rPr lang="zh-CN" altLang="en-US" dirty="0"/>
              <a:t> </a:t>
            </a:r>
            <a:r>
              <a:rPr lang="en-US" altLang="zh-CN" dirty="0"/>
              <a:t>a</a:t>
            </a:r>
            <a:r>
              <a:rPr lang="zh-CN" altLang="en-US" dirty="0"/>
              <a:t> * </a:t>
            </a:r>
            <a:r>
              <a:rPr lang="en-US" altLang="zh-CN" dirty="0"/>
              <a:t>x(</a:t>
            </a:r>
            <a:r>
              <a:rPr lang="zh-CN" altLang="en-US" dirty="0"/>
              <a:t>海拔高度</a:t>
            </a:r>
            <a:r>
              <a:rPr lang="en-US" altLang="zh-CN" dirty="0"/>
              <a:t>)</a:t>
            </a:r>
            <a:r>
              <a:rPr lang="zh-CN" altLang="en-US" dirty="0"/>
              <a:t> </a:t>
            </a:r>
            <a:r>
              <a:rPr lang="en-US" altLang="zh-CN" dirty="0"/>
              <a:t>+</a:t>
            </a:r>
            <a:r>
              <a:rPr lang="zh-CN" altLang="en-US" dirty="0"/>
              <a:t> </a:t>
            </a:r>
            <a:r>
              <a:rPr lang="en-US" altLang="zh-CN" dirty="0"/>
              <a:t>b </a:t>
            </a:r>
          </a:p>
          <a:p>
            <a:r>
              <a:rPr lang="zh-CN" altLang="en-US" dirty="0"/>
              <a:t>理论上来讲</a:t>
            </a:r>
            <a:r>
              <a:rPr lang="en-US" altLang="zh-CN" dirty="0"/>
              <a:t>,</a:t>
            </a:r>
            <a:r>
              <a:rPr lang="zh-CN" altLang="en-US" dirty="0"/>
              <a:t> 确定以上公式 </a:t>
            </a:r>
            <a:r>
              <a:rPr lang="en-US" altLang="zh-CN" dirty="0"/>
              <a:t>a</a:t>
            </a:r>
            <a:r>
              <a:rPr lang="zh-CN" altLang="en-US" dirty="0"/>
              <a:t> 和 </a:t>
            </a:r>
            <a:r>
              <a:rPr lang="en-US" altLang="zh-CN" dirty="0"/>
              <a:t>b</a:t>
            </a:r>
            <a:r>
              <a:rPr lang="zh-CN" altLang="en-US" dirty="0"/>
              <a:t>的值只需在两个不同高度测试</a:t>
            </a:r>
            <a:r>
              <a:rPr lang="en-US" altLang="zh-CN" dirty="0"/>
              <a:t>,</a:t>
            </a:r>
            <a:r>
              <a:rPr lang="zh-CN" altLang="en-US" dirty="0"/>
              <a:t> 就可以算出来 </a:t>
            </a:r>
            <a:r>
              <a:rPr lang="en-US" altLang="zh-CN" dirty="0"/>
              <a:t>a</a:t>
            </a:r>
            <a:r>
              <a:rPr lang="zh-CN" altLang="en-US" dirty="0"/>
              <a:t> 和 </a:t>
            </a:r>
            <a:r>
              <a:rPr lang="en-US" altLang="zh-CN" dirty="0"/>
              <a:t>b</a:t>
            </a:r>
            <a:r>
              <a:rPr lang="zh-CN" altLang="en-US" dirty="0"/>
              <a:t> 的值了</a:t>
            </a:r>
            <a:r>
              <a:rPr lang="en-US" altLang="zh-CN" dirty="0"/>
              <a:t>.</a:t>
            </a:r>
            <a:r>
              <a:rPr lang="zh-CN" altLang="en-US" dirty="0"/>
              <a:t> 但是由于所有的设备都是有误差的</a:t>
            </a:r>
            <a:r>
              <a:rPr lang="en-US" altLang="zh-CN" dirty="0"/>
              <a:t>,</a:t>
            </a:r>
            <a:r>
              <a:rPr lang="zh-CN" altLang="en-US" dirty="0"/>
              <a:t> 而使用更多的高度测试的值可以使得预测的值更加准确</a:t>
            </a:r>
            <a:r>
              <a:rPr lang="en-US" altLang="zh-CN" dirty="0"/>
              <a:t>.</a:t>
            </a:r>
            <a:r>
              <a:rPr lang="zh-CN" altLang="en-US" dirty="0"/>
              <a:t> </a:t>
            </a:r>
            <a:endParaRPr lang="en-US" altLang="zh-CN" dirty="0"/>
          </a:p>
          <a:p>
            <a:r>
              <a:rPr lang="zh-CN" altLang="en-US" dirty="0"/>
              <a:t>我们提供了在</a:t>
            </a:r>
            <a:r>
              <a:rPr lang="en-US" altLang="zh-CN" dirty="0"/>
              <a:t>9</a:t>
            </a:r>
            <a:r>
              <a:rPr lang="zh-CN" altLang="en-US" dirty="0"/>
              <a:t>个不同高度测量的气温值</a:t>
            </a:r>
            <a:r>
              <a:rPr lang="en-US" altLang="zh-CN" dirty="0"/>
              <a:t>,</a:t>
            </a:r>
            <a:r>
              <a:rPr lang="zh-CN" altLang="en-US" dirty="0"/>
              <a:t> 请你根据今天学习的线性回归方法预测 </a:t>
            </a:r>
            <a:r>
              <a:rPr lang="en-US" altLang="zh-CN" dirty="0"/>
              <a:t>a</a:t>
            </a:r>
            <a:r>
              <a:rPr lang="zh-CN" altLang="en-US" dirty="0"/>
              <a:t> 和 </a:t>
            </a:r>
            <a:r>
              <a:rPr lang="en-US" altLang="zh-CN" dirty="0"/>
              <a:t>b</a:t>
            </a:r>
            <a:r>
              <a:rPr lang="zh-CN" altLang="en-US" dirty="0"/>
              <a:t> 的值</a:t>
            </a:r>
            <a:r>
              <a:rPr lang="en-US" altLang="zh-CN" dirty="0"/>
              <a:t>.</a:t>
            </a:r>
            <a:r>
              <a:rPr lang="zh-CN" altLang="en-US" dirty="0"/>
              <a:t> 根据这个公式</a:t>
            </a:r>
            <a:r>
              <a:rPr lang="en-US" altLang="zh-CN" dirty="0"/>
              <a:t>,</a:t>
            </a:r>
            <a:r>
              <a:rPr lang="zh-CN" altLang="en-US" dirty="0"/>
              <a:t> 我们预测一下在</a:t>
            </a:r>
            <a:r>
              <a:rPr lang="en-US" altLang="zh-CN" dirty="0"/>
              <a:t>8000</a:t>
            </a:r>
            <a:r>
              <a:rPr lang="zh-CN" altLang="en-US" dirty="0"/>
              <a:t>米的海拔</a:t>
            </a:r>
            <a:r>
              <a:rPr lang="en-US" altLang="zh-CN" dirty="0"/>
              <a:t>,</a:t>
            </a:r>
            <a:r>
              <a:rPr lang="zh-CN" altLang="en-US" dirty="0"/>
              <a:t> 气温会是多少</a:t>
            </a:r>
            <a:r>
              <a:rPr lang="en-US" altLang="zh-CN" dirty="0"/>
              <a:t>?</a:t>
            </a:r>
          </a:p>
          <a:p>
            <a:r>
              <a:rPr lang="zh-CN" altLang="en-US" dirty="0"/>
              <a:t>数据文件请见</a:t>
            </a:r>
            <a:r>
              <a:rPr lang="en-US" altLang="zh-CN" dirty="0"/>
              <a:t>exercise/</a:t>
            </a:r>
            <a:r>
              <a:rPr lang="en-US" altLang="zh-CN" dirty="0" err="1"/>
              <a:t>height.vs.temperature.csv</a:t>
            </a:r>
            <a:endParaRPr lang="en-US" dirty="0"/>
          </a:p>
        </p:txBody>
      </p:sp>
    </p:spTree>
    <p:extLst>
      <p:ext uri="{BB962C8B-B14F-4D97-AF65-F5344CB8AC3E}">
        <p14:creationId xmlns:p14="http://schemas.microsoft.com/office/powerpoint/2010/main" val="803284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B2CF-CA1E-4F48-8AA7-4815E2FD7D6E}"/>
              </a:ext>
            </a:extLst>
          </p:cNvPr>
          <p:cNvSpPr>
            <a:spLocks noGrp="1"/>
          </p:cNvSpPr>
          <p:nvPr>
            <p:ph type="title"/>
          </p:nvPr>
        </p:nvSpPr>
        <p:spPr/>
        <p:txBody>
          <a:bodyPr/>
          <a:lstStyle/>
          <a:p>
            <a:r>
              <a:rPr lang="zh-CN" altLang="en-US" dirty="0"/>
              <a:t>推荐教材</a:t>
            </a:r>
            <a:endParaRPr lang="en-US" dirty="0"/>
          </a:p>
        </p:txBody>
      </p:sp>
      <p:sp>
        <p:nvSpPr>
          <p:cNvPr id="3" name="Content Placeholder 2">
            <a:extLst>
              <a:ext uri="{FF2B5EF4-FFF2-40B4-BE49-F238E27FC236}">
                <a16:creationId xmlns:a16="http://schemas.microsoft.com/office/drawing/2014/main" id="{60FB2633-F567-B046-B452-38A669C6840C}"/>
              </a:ext>
            </a:extLst>
          </p:cNvPr>
          <p:cNvSpPr>
            <a:spLocks noGrp="1"/>
          </p:cNvSpPr>
          <p:nvPr>
            <p:ph idx="1"/>
          </p:nvPr>
        </p:nvSpPr>
        <p:spPr/>
        <p:txBody>
          <a:bodyPr/>
          <a:lstStyle/>
          <a:p>
            <a:r>
              <a:rPr lang="en-US" dirty="0">
                <a:hlinkClick r:id="rId2"/>
              </a:rPr>
              <a:t>http://www.ituring.com.cn/book/1021</a:t>
            </a:r>
            <a:endParaRPr lang="en-US" dirty="0"/>
          </a:p>
        </p:txBody>
      </p:sp>
      <p:pic>
        <p:nvPicPr>
          <p:cNvPr id="4" name="Picture 3">
            <a:extLst>
              <a:ext uri="{FF2B5EF4-FFF2-40B4-BE49-F238E27FC236}">
                <a16:creationId xmlns:a16="http://schemas.microsoft.com/office/drawing/2014/main" id="{8BB21921-84C7-854F-B6A4-058832B3A66B}"/>
              </a:ext>
            </a:extLst>
          </p:cNvPr>
          <p:cNvPicPr>
            <a:picLocks noChangeAspect="1"/>
          </p:cNvPicPr>
          <p:nvPr/>
        </p:nvPicPr>
        <p:blipFill>
          <a:blip r:embed="rId3"/>
          <a:stretch>
            <a:fillRect/>
          </a:stretch>
        </p:blipFill>
        <p:spPr>
          <a:xfrm>
            <a:off x="6908800" y="931100"/>
            <a:ext cx="4445000" cy="5588000"/>
          </a:xfrm>
          <a:prstGeom prst="rect">
            <a:avLst/>
          </a:prstGeom>
        </p:spPr>
      </p:pic>
    </p:spTree>
    <p:extLst>
      <p:ext uri="{BB962C8B-B14F-4D97-AF65-F5344CB8AC3E}">
        <p14:creationId xmlns:p14="http://schemas.microsoft.com/office/powerpoint/2010/main" val="2532222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brightnessContrast bright="-31000" contrast="40000"/>
                    </a14:imgEffect>
                    <a14:imgEffect>
                      <a14:sharpenSoften amount="18000"/>
                    </a14:imgEffect>
                  </a14:imgLayer>
                </a14:imgProps>
              </a:ext>
              <a:ext uri="{28A0092B-C50C-407E-A947-70E740481C1C}">
                <a14:useLocalDpi xmlns:a14="http://schemas.microsoft.com/office/drawing/2010/main" val="0"/>
              </a:ext>
            </a:extLst>
          </a:blip>
          <a:stretch>
            <a:fillRect/>
          </a:stretch>
        </p:blipFill>
        <p:spPr>
          <a:xfrm>
            <a:off x="0" y="0"/>
            <a:ext cx="12201525" cy="6858000"/>
          </a:xfrm>
          <a:prstGeom prst="rect">
            <a:avLst/>
          </a:prstGeom>
        </p:spPr>
      </p:pic>
      <p:sp>
        <p:nvSpPr>
          <p:cNvPr id="6" name="矩形 5"/>
          <p:cNvSpPr/>
          <p:nvPr/>
        </p:nvSpPr>
        <p:spPr>
          <a:xfrm>
            <a:off x="0" y="1106129"/>
            <a:ext cx="12192000" cy="3569110"/>
          </a:xfrm>
          <a:prstGeom prst="rect">
            <a:avLst/>
          </a:prstGeom>
          <a:solidFill>
            <a:srgbClr val="9DBB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PingFang SC Semibold" charset="-122"/>
              <a:ea typeface="PingFang SC Semibold" charset="-122"/>
              <a:cs typeface="PingFang SC Semibold" charset="-122"/>
            </a:endParaRPr>
          </a:p>
        </p:txBody>
      </p:sp>
      <p:sp>
        <p:nvSpPr>
          <p:cNvPr id="9" name="文本框 8"/>
          <p:cNvSpPr txBox="1"/>
          <p:nvPr/>
        </p:nvSpPr>
        <p:spPr>
          <a:xfrm>
            <a:off x="5973881" y="5580564"/>
            <a:ext cx="6218119" cy="400108"/>
          </a:xfrm>
          <a:prstGeom prst="rect">
            <a:avLst/>
          </a:prstGeom>
          <a:noFill/>
          <a:effectLst/>
        </p:spPr>
        <p:txBody>
          <a:bodyPr wrap="square" lIns="91436" tIns="45719" rIns="91436" bIns="45719" rtlCol="0">
            <a:spAutoFit/>
          </a:bodyPr>
          <a:lstStyle/>
          <a:p>
            <a:r>
              <a:rPr lang="zh-CN" altLang="en-US" sz="2000" b="1" spc="300" dirty="0">
                <a:solidFill>
                  <a:schemeClr val="bg1"/>
                </a:solidFill>
                <a:latin typeface="PingFang SC Semibold" charset="-122"/>
                <a:ea typeface="PingFang SC Semibold" charset="-122"/>
                <a:cs typeface="PingFang SC Semibold" charset="-122"/>
              </a:rPr>
              <a:t>贪心学院讲师：</a:t>
            </a:r>
            <a:r>
              <a:rPr lang="zh-CN" altLang="en-US" sz="2000" b="1" dirty="0">
                <a:solidFill>
                  <a:schemeClr val="bg1"/>
                </a:solidFill>
                <a:latin typeface="PingFang SC Semibold" charset="-122"/>
                <a:ea typeface="PingFang SC Semibold" charset="-122"/>
                <a:cs typeface="PingFang SC Semibold" charset="-122"/>
              </a:rPr>
              <a:t>袁源 </a:t>
            </a:r>
            <a:endParaRPr lang="en-US" altLang="zh-CN" sz="2000" b="1" dirty="0">
              <a:solidFill>
                <a:schemeClr val="bg1"/>
              </a:solidFill>
              <a:latin typeface="PingFang SC Semibold" charset="-122"/>
              <a:ea typeface="PingFang SC Semibold" charset="-122"/>
              <a:cs typeface="PingFang SC Semibold"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636" y="1665515"/>
            <a:ext cx="2081602" cy="2080286"/>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0910" y="1644529"/>
            <a:ext cx="2080286" cy="2080286"/>
          </a:xfrm>
          <a:prstGeom prst="rect">
            <a:avLst/>
          </a:prstGeom>
        </p:spPr>
      </p:pic>
      <p:cxnSp>
        <p:nvCxnSpPr>
          <p:cNvPr id="23" name="直接连接符 53"/>
          <p:cNvCxnSpPr/>
          <p:nvPr/>
        </p:nvCxnSpPr>
        <p:spPr>
          <a:xfrm flipV="1">
            <a:off x="6096000" y="1500312"/>
            <a:ext cx="9832" cy="2368720"/>
          </a:xfrm>
          <a:prstGeom prst="line">
            <a:avLst/>
          </a:prstGeom>
          <a:ln w="1587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058546" y="4027944"/>
            <a:ext cx="6395170" cy="400108"/>
          </a:xfrm>
          <a:prstGeom prst="rect">
            <a:avLst/>
          </a:prstGeom>
          <a:noFill/>
          <a:effectLst>
            <a:outerShdw blurRad="50800" dist="38100" dir="2700000" algn="tl" rotWithShape="0">
              <a:prstClr val="black">
                <a:alpha val="40000"/>
              </a:prstClr>
            </a:outerShdw>
          </a:effectLst>
        </p:spPr>
        <p:txBody>
          <a:bodyPr wrap="square" lIns="91436" tIns="45719" rIns="91436" bIns="45719" rtlCol="0">
            <a:spAutoFit/>
          </a:bodyPr>
          <a:lstStyle/>
          <a:p>
            <a:pPr algn="dist"/>
            <a:r>
              <a:rPr lang="zh-CN" altLang="en-US" sz="2000" b="1" spc="300" dirty="0">
                <a:solidFill>
                  <a:schemeClr val="bg1"/>
                </a:solidFill>
                <a:latin typeface="PingFang SC Semibold" charset="-122"/>
                <a:ea typeface="PingFang SC Semibold" charset="-122"/>
                <a:cs typeface="PingFang SC Semibold" charset="-122"/>
              </a:rPr>
              <a:t>贪心科技  让每个人享受个性化教育服务</a:t>
            </a:r>
          </a:p>
        </p:txBody>
      </p:sp>
      <p:sp>
        <p:nvSpPr>
          <p:cNvPr id="30" name="文本框 29"/>
          <p:cNvSpPr txBox="1"/>
          <p:nvPr/>
        </p:nvSpPr>
        <p:spPr>
          <a:xfrm>
            <a:off x="542166" y="5166831"/>
            <a:ext cx="4721921" cy="1200327"/>
          </a:xfrm>
          <a:prstGeom prst="rect">
            <a:avLst/>
          </a:prstGeom>
          <a:noFill/>
          <a:effectLst/>
        </p:spPr>
        <p:txBody>
          <a:bodyPr wrap="square" lIns="91436" tIns="45719" rIns="91436" bIns="45719" rtlCol="0">
            <a:spAutoFit/>
          </a:bodyPr>
          <a:lstStyle/>
          <a:p>
            <a:r>
              <a:rPr lang="en-US" altLang="zh-CN" sz="7200" b="1" dirty="0">
                <a:solidFill>
                  <a:schemeClr val="bg1"/>
                </a:solidFill>
                <a:latin typeface="PingFang SC Semibold" charset="-122"/>
                <a:ea typeface="PingFang SC Semibold" charset="-122"/>
                <a:cs typeface="PingFang SC Semibold" charset="-122"/>
              </a:rPr>
              <a:t>THANKS</a:t>
            </a:r>
            <a:r>
              <a:rPr lang="zh-CN" altLang="en-US" sz="7200" b="1" dirty="0">
                <a:solidFill>
                  <a:schemeClr val="bg1"/>
                </a:solidFill>
                <a:latin typeface="PingFang SC Semibold" charset="-122"/>
                <a:ea typeface="PingFang SC Semibold" charset="-122"/>
                <a:cs typeface="PingFang SC Semibold" charset="-122"/>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贪心科技09"/>
          <p:cNvPicPr>
            <a:picLocks noChangeAspect="1"/>
          </p:cNvPicPr>
          <p:nvPr/>
        </p:nvPicPr>
        <p:blipFill>
          <a:blip r:embed="rId2"/>
          <a:stretch>
            <a:fillRect/>
          </a:stretch>
        </p:blipFill>
        <p:spPr>
          <a:xfrm>
            <a:off x="-1905" y="-21590"/>
            <a:ext cx="12207240" cy="6866890"/>
          </a:xfrm>
          <a:prstGeom prst="rect">
            <a:avLst/>
          </a:prstGeom>
        </p:spPr>
      </p:pic>
      <p:sp>
        <p:nvSpPr>
          <p:cNvPr id="5" name="Title 1 2"/>
          <p:cNvSpPr txBox="1"/>
          <p:nvPr/>
        </p:nvSpPr>
        <p:spPr>
          <a:xfrm>
            <a:off x="4221781" y="23941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800" b="1">
                <a:solidFill>
                  <a:srgbClr val="003870"/>
                </a:solidFill>
                <a:latin typeface="PingFang SC Semibold" charset="-122"/>
                <a:ea typeface="PingFang SC Semibold" charset="-122"/>
                <a:cs typeface="PingFang SC Semibold" charset="-122"/>
                <a:sym typeface="+mn-ea"/>
              </a:rPr>
              <a:t>课后阅读</a:t>
            </a:r>
            <a:endParaRPr lang="en-US" altLang="zh-CN" sz="3800" b="1" dirty="0">
              <a:solidFill>
                <a:srgbClr val="003870"/>
              </a:solidFill>
              <a:latin typeface="PingFang SC Semibold" charset="-122"/>
              <a:ea typeface="PingFang SC Semibold" charset="-122"/>
              <a:cs typeface="PingFang SC Semibold"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855" y="-97330"/>
            <a:ext cx="10515600" cy="1325563"/>
          </a:xfrm>
        </p:spPr>
        <p:txBody>
          <a:bodyPr/>
          <a:lstStyle/>
          <a:p>
            <a:r>
              <a:rPr lang="zh-CN" altLang="en-US" dirty="0"/>
              <a:t>非监督式机器学习</a:t>
            </a:r>
            <a:r>
              <a:rPr lang="en-US" altLang="zh-CN" dirty="0"/>
              <a:t>(</a:t>
            </a:r>
            <a:r>
              <a:rPr lang="zh-CN" altLang="en-US" dirty="0"/>
              <a:t>降纬</a:t>
            </a:r>
            <a:r>
              <a:rPr lang="en-US" altLang="zh-CN" dirty="0"/>
              <a:t>)</a:t>
            </a:r>
            <a:endParaRPr lang="en-US" dirty="0"/>
          </a:p>
        </p:txBody>
      </p:sp>
      <p:sp>
        <p:nvSpPr>
          <p:cNvPr id="3" name="Content Placeholder 2"/>
          <p:cNvSpPr>
            <a:spLocks noGrp="1"/>
          </p:cNvSpPr>
          <p:nvPr>
            <p:ph idx="1"/>
          </p:nvPr>
        </p:nvSpPr>
        <p:spPr>
          <a:xfrm>
            <a:off x="566245" y="977106"/>
            <a:ext cx="11059510" cy="4351338"/>
          </a:xfrm>
        </p:spPr>
        <p:txBody>
          <a:bodyPr/>
          <a:lstStyle/>
          <a:p>
            <a:r>
              <a:rPr lang="zh-CN" altLang="en-US" dirty="0"/>
              <a:t>在某些限定条件下，降低数据的维度</a:t>
            </a:r>
            <a:endParaRPr lang="en-US" dirty="0"/>
          </a:p>
        </p:txBody>
      </p:sp>
      <p:sp>
        <p:nvSpPr>
          <p:cNvPr id="9" name="Rectangle 8"/>
          <p:cNvSpPr/>
          <p:nvPr/>
        </p:nvSpPr>
        <p:spPr>
          <a:xfrm>
            <a:off x="851338" y="6029117"/>
            <a:ext cx="10489324" cy="306705"/>
          </a:xfrm>
          <a:prstGeom prst="rect">
            <a:avLst/>
          </a:prstGeom>
        </p:spPr>
        <p:txBody>
          <a:bodyPr wrap="square">
            <a:spAutoFit/>
          </a:bodyPr>
          <a:lstStyle/>
          <a:p>
            <a:r>
              <a:rPr lang="zh-CN" altLang="en-US" sz="1400" dirty="0">
                <a:hlinkClick r:id="rId2"/>
              </a:rPr>
              <a:t>参考</a:t>
            </a:r>
            <a:r>
              <a:rPr lang="en-US" altLang="zh-CN" sz="1400" dirty="0">
                <a:hlinkClick r:id="rId2"/>
              </a:rPr>
              <a:t>:</a:t>
            </a:r>
            <a:r>
              <a:rPr lang="zh-CN" altLang="en-US" sz="1400" dirty="0">
                <a:hlinkClick r:id="rId2"/>
              </a:rPr>
              <a:t> </a:t>
            </a:r>
            <a:r>
              <a:rPr lang="en-US" sz="1400" dirty="0">
                <a:hlinkClick r:id="rId2"/>
              </a:rPr>
              <a:t>http://phdthesis-bioinformatics-maxplanckinstitute-molecularplantphys.matthias-scholz.de/</a:t>
            </a:r>
          </a:p>
        </p:txBody>
      </p:sp>
      <p:pic>
        <p:nvPicPr>
          <p:cNvPr id="10" name="Picture 9"/>
          <p:cNvPicPr>
            <a:picLocks noChangeAspect="1"/>
          </p:cNvPicPr>
          <p:nvPr/>
        </p:nvPicPr>
        <p:blipFill>
          <a:blip r:embed="rId3"/>
          <a:stretch>
            <a:fillRect/>
          </a:stretch>
        </p:blipFill>
        <p:spPr>
          <a:xfrm>
            <a:off x="614855" y="1664741"/>
            <a:ext cx="10230831" cy="41120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非监督式机器学习</a:t>
            </a:r>
            <a:r>
              <a:rPr lang="en-US" altLang="zh-CN" dirty="0"/>
              <a:t>(</a:t>
            </a:r>
            <a:r>
              <a:rPr lang="zh-CN" altLang="en-US" dirty="0"/>
              <a:t>降纬</a:t>
            </a:r>
            <a:r>
              <a:rPr lang="en-US" altLang="zh-CN" dirty="0"/>
              <a:t>)</a:t>
            </a:r>
            <a:endParaRPr lang="en-US" dirty="0"/>
          </a:p>
        </p:txBody>
      </p:sp>
      <p:sp>
        <p:nvSpPr>
          <p:cNvPr id="3" name="Content Placeholder 2"/>
          <p:cNvSpPr>
            <a:spLocks noGrp="1"/>
          </p:cNvSpPr>
          <p:nvPr>
            <p:ph idx="1"/>
          </p:nvPr>
        </p:nvSpPr>
        <p:spPr/>
        <p:txBody>
          <a:bodyPr/>
          <a:lstStyle/>
          <a:p>
            <a:r>
              <a:rPr lang="zh-CN" altLang="en-US" dirty="0"/>
              <a:t>应用领域</a:t>
            </a:r>
            <a:endParaRPr lang="en-US" altLang="zh-CN" dirty="0"/>
          </a:p>
          <a:p>
            <a:pPr lvl="1"/>
            <a:r>
              <a:rPr lang="zh-CN" altLang="en-US" dirty="0"/>
              <a:t>数字图像</a:t>
            </a:r>
            <a:r>
              <a:rPr lang="en-US" altLang="zh-CN" dirty="0"/>
              <a:t>/</a:t>
            </a:r>
            <a:r>
              <a:rPr lang="zh-CN" altLang="en-US" dirty="0"/>
              <a:t>视频有损压缩</a:t>
            </a:r>
            <a:r>
              <a:rPr lang="en-US" altLang="zh-CN" dirty="0"/>
              <a:t>(jpg,</a:t>
            </a:r>
            <a:r>
              <a:rPr lang="zh-CN" altLang="en-US" dirty="0"/>
              <a:t> </a:t>
            </a:r>
            <a:r>
              <a:rPr lang="en-US" altLang="zh-CN" dirty="0"/>
              <a:t>mp4)</a:t>
            </a:r>
          </a:p>
          <a:p>
            <a:pPr lvl="1"/>
            <a:r>
              <a:rPr lang="zh-CN" altLang="en-US" dirty="0"/>
              <a:t>数据可视化</a:t>
            </a:r>
            <a:endParaRPr lang="en-US" altLang="zh-CN" dirty="0"/>
          </a:p>
          <a:p>
            <a:pPr lvl="1"/>
            <a:r>
              <a:rPr lang="zh-CN" altLang="en-US" dirty="0"/>
              <a:t>数据分析</a:t>
            </a:r>
            <a:endParaRPr lang="en-US" altLang="zh-CN" dirty="0"/>
          </a:p>
          <a:p>
            <a:pPr lvl="1"/>
            <a:r>
              <a:rPr lang="zh-CN" altLang="en-US" dirty="0"/>
              <a:t>数据预处理</a:t>
            </a:r>
            <a:endParaRPr lang="en-US" altLang="zh-CN" dirty="0"/>
          </a:p>
          <a:p>
            <a:pPr lvl="1"/>
            <a:r>
              <a:rPr lang="en-US" altLang="zh-CN"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566" y="56885"/>
            <a:ext cx="10515600" cy="1325563"/>
          </a:xfrm>
        </p:spPr>
        <p:txBody>
          <a:bodyPr/>
          <a:lstStyle/>
          <a:p>
            <a:r>
              <a:rPr lang="zh-CN" altLang="en-US" dirty="0"/>
              <a:t>机器学习</a:t>
            </a:r>
            <a:r>
              <a:rPr lang="en-US" altLang="zh-CN" dirty="0"/>
              <a:t> V.S. </a:t>
            </a:r>
            <a:r>
              <a:rPr lang="zh-CN" altLang="en-US" dirty="0"/>
              <a:t>数据挖掘 </a:t>
            </a:r>
            <a:r>
              <a:rPr lang="en-US" altLang="zh-CN" dirty="0"/>
              <a:t>V.S.</a:t>
            </a:r>
            <a:r>
              <a:rPr lang="zh-CN" altLang="en-US" dirty="0"/>
              <a:t> 大数据</a:t>
            </a:r>
            <a:endParaRPr lang="en-US" dirty="0"/>
          </a:p>
        </p:txBody>
      </p:sp>
      <p:sp>
        <p:nvSpPr>
          <p:cNvPr id="3" name="Content Placeholder 2"/>
          <p:cNvSpPr>
            <a:spLocks noGrp="1"/>
          </p:cNvSpPr>
          <p:nvPr>
            <p:ph idx="1"/>
          </p:nvPr>
        </p:nvSpPr>
        <p:spPr>
          <a:xfrm>
            <a:off x="701566" y="1253331"/>
            <a:ext cx="10515600" cy="4351338"/>
          </a:xfrm>
        </p:spPr>
        <p:txBody>
          <a:bodyPr/>
          <a:lstStyle/>
          <a:p>
            <a:r>
              <a:rPr lang="zh-CN" altLang="en-US" dirty="0"/>
              <a:t>是人工智能</a:t>
            </a:r>
            <a:r>
              <a:rPr lang="en-US" altLang="zh-CN" dirty="0"/>
              <a:t>(AI)</a:t>
            </a:r>
            <a:r>
              <a:rPr lang="zh-CN" altLang="en-US" dirty="0"/>
              <a:t>的一部分</a:t>
            </a:r>
            <a:r>
              <a:rPr lang="en-US" altLang="zh-CN" dirty="0"/>
              <a:t>,</a:t>
            </a:r>
            <a:r>
              <a:rPr lang="zh-CN" altLang="en-US" dirty="0"/>
              <a:t> 研究如何让计算机从数据学习某种规律</a:t>
            </a:r>
            <a:endParaRPr lang="en-US" altLang="zh-CN" dirty="0"/>
          </a:p>
          <a:p>
            <a:endParaRPr lang="en-US" dirty="0"/>
          </a:p>
        </p:txBody>
      </p:sp>
      <p:graphicFrame>
        <p:nvGraphicFramePr>
          <p:cNvPr id="19" name="Diagram 18"/>
          <p:cNvGraphicFramePr/>
          <p:nvPr/>
        </p:nvGraphicFramePr>
        <p:xfrm>
          <a:off x="2886557" y="1853565"/>
          <a:ext cx="6145048" cy="4312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54" y="-261883"/>
            <a:ext cx="10515600" cy="1325563"/>
          </a:xfrm>
        </p:spPr>
        <p:txBody>
          <a:bodyPr/>
          <a:lstStyle/>
          <a:p>
            <a:r>
              <a:rPr lang="zh-CN" altLang="en-US" dirty="0"/>
              <a:t>非监督式机器学习</a:t>
            </a:r>
            <a:r>
              <a:rPr lang="en-US" altLang="zh-CN" dirty="0"/>
              <a:t>(</a:t>
            </a:r>
            <a:r>
              <a:rPr lang="zh-CN" altLang="en-US" dirty="0"/>
              <a:t>异常检测</a:t>
            </a:r>
            <a:r>
              <a:rPr lang="en-US" altLang="zh-CN" dirty="0"/>
              <a:t>)</a:t>
            </a:r>
            <a:endParaRPr lang="en-US" dirty="0"/>
          </a:p>
        </p:txBody>
      </p:sp>
      <p:sp>
        <p:nvSpPr>
          <p:cNvPr id="3" name="Content Placeholder 2"/>
          <p:cNvSpPr>
            <a:spLocks noGrp="1"/>
          </p:cNvSpPr>
          <p:nvPr>
            <p:ph idx="1"/>
          </p:nvPr>
        </p:nvSpPr>
        <p:spPr>
          <a:xfrm>
            <a:off x="471652" y="735724"/>
            <a:ext cx="11059510" cy="4351338"/>
          </a:xfrm>
        </p:spPr>
        <p:txBody>
          <a:bodyPr/>
          <a:lstStyle/>
          <a:p>
            <a:r>
              <a:rPr lang="zh-CN" altLang="en-US" dirty="0"/>
              <a:t>对不匹配预期模式的识别。异常也被称为离群值、新奇、噪声、偏差和例外</a:t>
            </a:r>
            <a:endParaRPr lang="en-US" dirty="0"/>
          </a:p>
        </p:txBody>
      </p:sp>
      <p:pic>
        <p:nvPicPr>
          <p:cNvPr id="5" name="Picture 4"/>
          <p:cNvPicPr>
            <a:picLocks noChangeAspect="1"/>
          </p:cNvPicPr>
          <p:nvPr/>
        </p:nvPicPr>
        <p:blipFill>
          <a:blip r:embed="rId2"/>
          <a:stretch>
            <a:fillRect/>
          </a:stretch>
        </p:blipFill>
        <p:spPr>
          <a:xfrm>
            <a:off x="1600003" y="1493225"/>
            <a:ext cx="8801057" cy="4240924"/>
          </a:xfrm>
          <a:prstGeom prst="rect">
            <a:avLst/>
          </a:prstGeom>
        </p:spPr>
      </p:pic>
      <p:sp>
        <p:nvSpPr>
          <p:cNvPr id="6" name="Rectangle 5"/>
          <p:cNvSpPr/>
          <p:nvPr/>
        </p:nvSpPr>
        <p:spPr>
          <a:xfrm>
            <a:off x="573054" y="5900026"/>
            <a:ext cx="10856706" cy="521970"/>
          </a:xfrm>
          <a:prstGeom prst="rect">
            <a:avLst/>
          </a:prstGeom>
        </p:spPr>
        <p:txBody>
          <a:bodyPr wrap="square">
            <a:spAutoFit/>
          </a:bodyPr>
          <a:lstStyle/>
          <a:p>
            <a:r>
              <a:rPr lang="zh-CN" altLang="en-US" sz="1400" dirty="0">
                <a:hlinkClick r:id="rId3"/>
              </a:rPr>
              <a:t>参考</a:t>
            </a:r>
            <a:r>
              <a:rPr lang="en-US" altLang="zh-CN" sz="1400" dirty="0">
                <a:hlinkClick r:id="rId3"/>
              </a:rPr>
              <a:t>:</a:t>
            </a:r>
            <a:r>
              <a:rPr lang="zh-CN" altLang="en-US" sz="1400" dirty="0">
                <a:hlinkClick r:id="rId3"/>
              </a:rPr>
              <a:t> </a:t>
            </a:r>
            <a:r>
              <a:rPr lang="en-US" sz="1400" dirty="0">
                <a:hlinkClick r:id="rId3"/>
              </a:rPr>
              <a:t>https://www.semanticscholar.org/paper/Regression-based-Online-Anomaly-Detection-for-Smart-Liu-Nielsen/da02259c0ef6c4e83f3832d8f26c17ab80a3c98c/figure/0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非监督式机器学习</a:t>
            </a:r>
            <a:r>
              <a:rPr lang="en-US" altLang="zh-CN" dirty="0"/>
              <a:t>(</a:t>
            </a:r>
            <a:r>
              <a:rPr lang="zh-CN" altLang="en-US" dirty="0"/>
              <a:t>异常检测</a:t>
            </a:r>
            <a:r>
              <a:rPr lang="en-US" altLang="zh-CN" dirty="0"/>
              <a:t>)</a:t>
            </a:r>
            <a:endParaRPr lang="en-US" dirty="0"/>
          </a:p>
        </p:txBody>
      </p:sp>
      <p:sp>
        <p:nvSpPr>
          <p:cNvPr id="3" name="Content Placeholder 2"/>
          <p:cNvSpPr>
            <a:spLocks noGrp="1"/>
          </p:cNvSpPr>
          <p:nvPr>
            <p:ph idx="1"/>
          </p:nvPr>
        </p:nvSpPr>
        <p:spPr/>
        <p:txBody>
          <a:bodyPr/>
          <a:lstStyle/>
          <a:p>
            <a:r>
              <a:rPr lang="zh-CN" altLang="en-US" dirty="0"/>
              <a:t>应用</a:t>
            </a:r>
            <a:r>
              <a:rPr lang="en-US" altLang="zh-CN" dirty="0"/>
              <a:t>:</a:t>
            </a:r>
          </a:p>
          <a:p>
            <a:pPr lvl="1"/>
            <a:r>
              <a:rPr lang="zh-CN" altLang="en-US" dirty="0"/>
              <a:t>银行欺诈识别</a:t>
            </a:r>
            <a:endParaRPr lang="en-US" altLang="zh-CN" dirty="0"/>
          </a:p>
          <a:p>
            <a:pPr lvl="1"/>
            <a:r>
              <a:rPr lang="zh-CN" altLang="en-US" dirty="0"/>
              <a:t>财务数据作假识别</a:t>
            </a:r>
            <a:endParaRPr lang="en-US" altLang="zh-CN" dirty="0"/>
          </a:p>
          <a:p>
            <a:pPr lvl="1"/>
            <a:r>
              <a:rPr lang="zh-CN" altLang="en-US" dirty="0"/>
              <a:t>结构缺陷识别</a:t>
            </a:r>
            <a:endParaRPr lang="en-US" altLang="zh-CN" dirty="0"/>
          </a:p>
          <a:p>
            <a:pPr lvl="1"/>
            <a:r>
              <a:rPr lang="zh-CN" altLang="en-US" dirty="0"/>
              <a:t>医疗问题识别</a:t>
            </a:r>
            <a:endParaRPr lang="en-US" altLang="zh-CN" dirty="0"/>
          </a:p>
          <a:p>
            <a:pPr lvl="1"/>
            <a:r>
              <a:rPr lang="zh-CN" altLang="en-US" dirty="0"/>
              <a:t>文本错误识别</a:t>
            </a:r>
            <a:r>
              <a:rPr lang="en-US" altLang="zh-CN" dirty="0"/>
              <a:t>(</a:t>
            </a:r>
            <a:r>
              <a:rPr lang="zh-CN" altLang="en-US" dirty="0"/>
              <a:t>重复字</a:t>
            </a:r>
            <a:r>
              <a:rPr lang="en-US" altLang="zh-CN" dirty="0"/>
              <a:t>/</a:t>
            </a:r>
            <a:r>
              <a:rPr lang="zh-CN" altLang="en-US" dirty="0"/>
              <a:t>词</a:t>
            </a:r>
            <a:r>
              <a:rPr lang="en-US" altLang="zh-CN" dirty="0"/>
              <a:t>)</a:t>
            </a:r>
          </a:p>
          <a:p>
            <a:pPr lvl="1"/>
            <a:r>
              <a:rPr lang="en-US" altLang="zh-CN"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006"/>
            <a:ext cx="10515600" cy="1325563"/>
          </a:xfrm>
        </p:spPr>
        <p:txBody>
          <a:bodyPr/>
          <a:lstStyle/>
          <a:p>
            <a:r>
              <a:rPr lang="zh-CN" altLang="en-US" dirty="0"/>
              <a:t>强化学习</a:t>
            </a:r>
            <a:endParaRPr lang="en-US" dirty="0"/>
          </a:p>
        </p:txBody>
      </p:sp>
      <p:sp>
        <p:nvSpPr>
          <p:cNvPr id="3" name="Content Placeholder 2"/>
          <p:cNvSpPr>
            <a:spLocks noGrp="1"/>
          </p:cNvSpPr>
          <p:nvPr>
            <p:ph idx="1"/>
          </p:nvPr>
        </p:nvSpPr>
        <p:spPr>
          <a:xfrm>
            <a:off x="838200" y="711528"/>
            <a:ext cx="10515600" cy="4351338"/>
          </a:xfrm>
        </p:spPr>
        <p:txBody>
          <a:bodyPr/>
          <a:lstStyle/>
          <a:p>
            <a:r>
              <a:rPr lang="zh-CN" altLang="en-US" dirty="0"/>
              <a:t>基于</a:t>
            </a:r>
            <a:r>
              <a:rPr lang="zh-CN" altLang="en-US" dirty="0">
                <a:hlinkClick r:id="rId2" tooltip="环境"/>
              </a:rPr>
              <a:t>环境</a:t>
            </a:r>
            <a:r>
              <a:rPr lang="zh-CN" altLang="en-US" dirty="0"/>
              <a:t>而行动，以取得最大化的预期利益</a:t>
            </a:r>
            <a:r>
              <a:rPr lang="en-US" altLang="zh-CN" dirty="0"/>
              <a:t>.</a:t>
            </a:r>
            <a:r>
              <a:rPr lang="zh-CN" altLang="en-US" dirty="0"/>
              <a:t> 强化学习和标准的</a:t>
            </a:r>
            <a:r>
              <a:rPr lang="zh-CN" altLang="en-US" dirty="0">
                <a:hlinkClick r:id="rId3" tooltip="监督式学习"/>
              </a:rPr>
              <a:t>监督式学习</a:t>
            </a:r>
            <a:r>
              <a:rPr lang="zh-CN" altLang="en-US" dirty="0"/>
              <a:t>之间的区别在于</a:t>
            </a:r>
            <a:r>
              <a:rPr lang="en-US" altLang="zh-CN" dirty="0"/>
              <a:t>,</a:t>
            </a:r>
            <a:r>
              <a:rPr lang="zh-CN" altLang="en-US" dirty="0"/>
              <a:t> 训练数据没有标签，也不需要精确校正每一次优化的行为</a:t>
            </a:r>
            <a:endParaRPr lang="en-US" dirty="0"/>
          </a:p>
        </p:txBody>
      </p:sp>
      <p:pic>
        <p:nvPicPr>
          <p:cNvPr id="4" name="Picture 3"/>
          <p:cNvPicPr>
            <a:picLocks noChangeAspect="1"/>
          </p:cNvPicPr>
          <p:nvPr/>
        </p:nvPicPr>
        <p:blipFill>
          <a:blip r:embed="rId4"/>
          <a:stretch>
            <a:fillRect/>
          </a:stretch>
        </p:blipFill>
        <p:spPr>
          <a:xfrm>
            <a:off x="2093464" y="1593599"/>
            <a:ext cx="7746124" cy="4368853"/>
          </a:xfrm>
          <a:prstGeom prst="rect">
            <a:avLst/>
          </a:prstGeom>
        </p:spPr>
      </p:pic>
      <p:sp>
        <p:nvSpPr>
          <p:cNvPr id="5" name="Rectangle 4"/>
          <p:cNvSpPr/>
          <p:nvPr/>
        </p:nvSpPr>
        <p:spPr>
          <a:xfrm>
            <a:off x="1186049" y="5850057"/>
            <a:ext cx="10300138" cy="306705"/>
          </a:xfrm>
          <a:prstGeom prst="rect">
            <a:avLst/>
          </a:prstGeom>
        </p:spPr>
        <p:txBody>
          <a:bodyPr wrap="square">
            <a:spAutoFit/>
          </a:bodyPr>
          <a:lstStyle/>
          <a:p>
            <a:r>
              <a:rPr lang="zh-CN" altLang="en-US" sz="1400" dirty="0">
                <a:hlinkClick r:id="rId5"/>
              </a:rPr>
              <a:t>参考</a:t>
            </a:r>
            <a:r>
              <a:rPr lang="en-US" altLang="zh-CN" sz="1400" dirty="0">
                <a:hlinkClick r:id="rId5"/>
              </a:rPr>
              <a:t>:</a:t>
            </a:r>
            <a:r>
              <a:rPr lang="zh-CN" altLang="en-US" sz="1400" dirty="0">
                <a:hlinkClick r:id="rId5"/>
              </a:rPr>
              <a:t> </a:t>
            </a:r>
            <a:r>
              <a:rPr lang="en-US" sz="1400" dirty="0">
                <a:hlinkClick r:id="rId5"/>
              </a:rPr>
              <a:t>https://medium.com/@YvesMulkers/whats-hot-in-ai-deep-reinforcement-learning-978f179d25ff</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zh-CN" altLang="en-US" dirty="0"/>
              <a:t>强化学习</a:t>
            </a:r>
            <a:endParaRPr lang="en-US" dirty="0"/>
          </a:p>
        </p:txBody>
      </p:sp>
      <p:sp>
        <p:nvSpPr>
          <p:cNvPr id="3" name="Content Placeholder 2"/>
          <p:cNvSpPr>
            <a:spLocks noGrp="1"/>
          </p:cNvSpPr>
          <p:nvPr>
            <p:ph idx="1"/>
          </p:nvPr>
        </p:nvSpPr>
        <p:spPr>
          <a:xfrm>
            <a:off x="838200" y="1253331"/>
            <a:ext cx="10515600" cy="4351338"/>
          </a:xfrm>
        </p:spPr>
        <p:txBody>
          <a:bodyPr/>
          <a:lstStyle/>
          <a:p>
            <a:r>
              <a:rPr lang="zh-CN" altLang="en-US" dirty="0"/>
              <a:t>应用领域</a:t>
            </a:r>
            <a:r>
              <a:rPr lang="en-US" altLang="zh-CN" dirty="0"/>
              <a:t>:</a:t>
            </a:r>
          </a:p>
          <a:p>
            <a:pPr lvl="1"/>
            <a:r>
              <a:rPr lang="en-US" altLang="zh-CN" dirty="0"/>
              <a:t>AlphaGo</a:t>
            </a:r>
            <a:r>
              <a:rPr lang="zh-CN" altLang="en-US" dirty="0"/>
              <a:t> 下棋</a:t>
            </a:r>
            <a:endParaRPr lang="en-US" altLang="zh-CN" dirty="0"/>
          </a:p>
          <a:p>
            <a:pPr lvl="1"/>
            <a:r>
              <a:rPr lang="zh-CN" altLang="en-US" dirty="0"/>
              <a:t>电子游戏 </a:t>
            </a:r>
            <a:r>
              <a:rPr lang="en-US" altLang="zh-CN" dirty="0"/>
              <a:t>(</a:t>
            </a:r>
            <a:r>
              <a:rPr lang="en-US" dirty="0">
                <a:hlinkClick r:id="rId2"/>
              </a:rPr>
              <a:t>https://openai.com/blog/openai-five/</a:t>
            </a:r>
            <a:r>
              <a:rPr lang="zh-CN" altLang="en-US" dirty="0"/>
              <a:t> </a:t>
            </a:r>
            <a:r>
              <a:rPr lang="en-US" altLang="zh-CN" dirty="0" err="1"/>
              <a:t>Dota</a:t>
            </a:r>
            <a:r>
              <a:rPr lang="zh-CN" altLang="en-US" dirty="0"/>
              <a:t> </a:t>
            </a:r>
            <a:r>
              <a:rPr lang="en-US" altLang="zh-CN" dirty="0"/>
              <a:t>2)</a:t>
            </a:r>
          </a:p>
          <a:p>
            <a:pPr lvl="1"/>
            <a:r>
              <a:rPr lang="zh-CN" altLang="en-US" dirty="0"/>
              <a:t>个性化推荐系统</a:t>
            </a:r>
            <a:endParaRPr lang="en-US" altLang="zh-CN" dirty="0"/>
          </a:p>
          <a:p>
            <a:pPr lvl="1"/>
            <a:r>
              <a:rPr lang="zh-CN" altLang="en-US" dirty="0"/>
              <a:t>交通灯控制</a:t>
            </a:r>
            <a:r>
              <a:rPr lang="en-US" altLang="zh-CN" dirty="0"/>
              <a:t>(</a:t>
            </a:r>
            <a:r>
              <a:rPr lang="en-US" dirty="0">
                <a:hlinkClick r:id="rId3"/>
              </a:rPr>
              <a:t>http://web.eecs.utk.edu/~itamar/Papers/IET_ITS_2010.pdf</a:t>
            </a:r>
            <a:r>
              <a:rPr lang="en-US" altLang="zh-CN" dirty="0"/>
              <a:t>)</a:t>
            </a:r>
          </a:p>
          <a:p>
            <a:pPr lvl="1"/>
            <a:r>
              <a:rPr lang="zh-CN" altLang="en-US" dirty="0"/>
              <a:t>在线广告投标</a:t>
            </a:r>
            <a:r>
              <a:rPr lang="en-US" altLang="zh-CN" dirty="0"/>
              <a:t>(</a:t>
            </a:r>
            <a:r>
              <a:rPr lang="en-US" dirty="0">
                <a:hlinkClick r:id="rId4"/>
              </a:rPr>
              <a:t>https://arxiv.org/pdf/1802.09756.pdf</a:t>
            </a:r>
            <a:r>
              <a:rPr lang="en-US" altLang="zh-CN" dirty="0"/>
              <a:t>)</a:t>
            </a:r>
          </a:p>
          <a:p>
            <a:pPr lvl="1"/>
            <a:r>
              <a:rPr lang="zh-CN" altLang="en-US" dirty="0"/>
              <a:t>机器人控制</a:t>
            </a:r>
            <a:r>
              <a:rPr lang="en-US" altLang="zh-CN" dirty="0"/>
              <a:t>(</a:t>
            </a:r>
            <a:r>
              <a:rPr lang="en-US" dirty="0">
                <a:hlinkClick r:id="rId5"/>
              </a:rPr>
              <a:t>https://arxiv.org/pdf/1504.00702.pdf</a:t>
            </a:r>
            <a:r>
              <a:rPr lang="en-US" altLang="zh-CN" dirty="0"/>
              <a:t>)</a:t>
            </a:r>
          </a:p>
          <a:p>
            <a:pPr lvl="1"/>
            <a:r>
              <a:rPr lang="en-US" altLang="zh-CN" dirty="0"/>
              <a:t>……</a:t>
            </a:r>
          </a:p>
          <a:p>
            <a:pPr lvl="1"/>
            <a:endParaRPr lang="en-US" altLang="zh-CN" dirty="0"/>
          </a:p>
          <a:p>
            <a:pPr lvl="1"/>
            <a:endParaRPr lang="en-US" altLang="zh-CN" dirty="0"/>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理解机器学习</a:t>
            </a:r>
            <a:endParaRPr lang="en-US" dirty="0"/>
          </a:p>
        </p:txBody>
      </p:sp>
      <p:sp>
        <p:nvSpPr>
          <p:cNvPr id="3" name="Content Placeholder 2"/>
          <p:cNvSpPr>
            <a:spLocks noGrp="1"/>
          </p:cNvSpPr>
          <p:nvPr>
            <p:ph idx="1"/>
          </p:nvPr>
        </p:nvSpPr>
        <p:spPr/>
        <p:txBody>
          <a:bodyPr/>
          <a:lstStyle/>
          <a:p>
            <a:r>
              <a:rPr lang="zh-CN" altLang="en-US" dirty="0"/>
              <a:t>通过计算机程序根据数据去优化某一个评价指标</a:t>
            </a:r>
            <a:endParaRPr lang="en-US" altLang="zh-CN" dirty="0"/>
          </a:p>
          <a:p>
            <a:endParaRPr lang="en-US" dirty="0"/>
          </a:p>
          <a:p>
            <a:r>
              <a:rPr lang="zh-CN" altLang="en-US" dirty="0"/>
              <a:t>自动的从数据发现规律</a:t>
            </a:r>
            <a:r>
              <a:rPr lang="en-US" altLang="zh-CN" dirty="0"/>
              <a:t>,</a:t>
            </a:r>
            <a:r>
              <a:rPr lang="zh-CN" altLang="en-US" dirty="0"/>
              <a:t> 使用这些规律做出预测</a:t>
            </a:r>
            <a:endParaRPr lang="en-US" altLang="zh-CN" dirty="0"/>
          </a:p>
          <a:p>
            <a:endParaRPr lang="en-US" dirty="0"/>
          </a:p>
          <a:p>
            <a:r>
              <a:rPr lang="zh-CN" altLang="en-US" dirty="0"/>
              <a:t>根据过去预测未来</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什么是机器学习</a:t>
            </a:r>
            <a:endParaRPr lang="en-US" dirty="0"/>
          </a:p>
        </p:txBody>
      </p:sp>
      <p:sp>
        <p:nvSpPr>
          <p:cNvPr id="3" name="Content Placeholder 2"/>
          <p:cNvSpPr>
            <a:spLocks noGrp="1"/>
          </p:cNvSpPr>
          <p:nvPr>
            <p:ph idx="1"/>
          </p:nvPr>
        </p:nvSpPr>
        <p:spPr>
          <a:xfrm>
            <a:off x="838200" y="1578610"/>
            <a:ext cx="10515600" cy="4351338"/>
          </a:xfrm>
        </p:spPr>
        <p:txBody>
          <a:bodyPr/>
          <a:lstStyle/>
          <a:p>
            <a:endParaRPr lang="en-US" dirty="0"/>
          </a:p>
        </p:txBody>
      </p:sp>
      <p:sp>
        <p:nvSpPr>
          <p:cNvPr id="4" name="Rectangle 3"/>
          <p:cNvSpPr/>
          <p:nvPr/>
        </p:nvSpPr>
        <p:spPr>
          <a:xfrm>
            <a:off x="1554271" y="326939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746334" y="3762067"/>
            <a:ext cx="902811" cy="954107"/>
          </a:xfrm>
          <a:prstGeom prst="rect">
            <a:avLst/>
          </a:prstGeom>
          <a:noFill/>
        </p:spPr>
        <p:txBody>
          <a:bodyPr wrap="none" rtlCol="0">
            <a:spAutoFit/>
          </a:bodyPr>
          <a:lstStyle/>
          <a:p>
            <a:pPr algn="ctr"/>
            <a:r>
              <a:rPr lang="zh-CN" altLang="en-US" sz="2800" dirty="0"/>
              <a:t>历史</a:t>
            </a:r>
            <a:endParaRPr lang="en-US" altLang="zh-CN" sz="2800" dirty="0"/>
          </a:p>
          <a:p>
            <a:pPr algn="ctr"/>
            <a:r>
              <a:rPr lang="zh-CN" altLang="en-US" sz="2800" dirty="0"/>
              <a:t>数据</a:t>
            </a:r>
            <a:endParaRPr lang="en-US" sz="2800" dirty="0"/>
          </a:p>
        </p:txBody>
      </p:sp>
      <p:sp>
        <p:nvSpPr>
          <p:cNvPr id="6" name="TextBox 5"/>
          <p:cNvSpPr txBox="1"/>
          <p:nvPr/>
        </p:nvSpPr>
        <p:spPr>
          <a:xfrm rot="19287826">
            <a:off x="2847747" y="3019614"/>
            <a:ext cx="1620957" cy="523220"/>
          </a:xfrm>
          <a:prstGeom prst="rect">
            <a:avLst/>
          </a:prstGeom>
          <a:noFill/>
        </p:spPr>
        <p:txBody>
          <a:bodyPr wrap="none" rtlCol="0">
            <a:spAutoFit/>
          </a:bodyPr>
          <a:lstStyle/>
          <a:p>
            <a:r>
              <a:rPr lang="zh-CN" altLang="en-US" sz="2800" dirty="0"/>
              <a:t>机器学习</a:t>
            </a:r>
            <a:endParaRPr lang="en-US" sz="2800" dirty="0"/>
          </a:p>
        </p:txBody>
      </p:sp>
      <p:sp>
        <p:nvSpPr>
          <p:cNvPr id="7" name="Oval 6"/>
          <p:cNvSpPr/>
          <p:nvPr/>
        </p:nvSpPr>
        <p:spPr>
          <a:xfrm>
            <a:off x="3741503" y="357984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8" name="TextBox 7"/>
          <p:cNvSpPr txBox="1"/>
          <p:nvPr/>
        </p:nvSpPr>
        <p:spPr>
          <a:xfrm>
            <a:off x="3860364" y="402634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9" name="TextBox 8"/>
          <p:cNvSpPr txBox="1"/>
          <p:nvPr/>
        </p:nvSpPr>
        <p:spPr>
          <a:xfrm>
            <a:off x="1768979" y="2648510"/>
            <a:ext cx="800219" cy="461665"/>
          </a:xfrm>
          <a:prstGeom prst="rect">
            <a:avLst/>
          </a:prstGeom>
          <a:noFill/>
        </p:spPr>
        <p:txBody>
          <a:bodyPr wrap="none" rtlCol="0">
            <a:spAutoFit/>
          </a:bodyPr>
          <a:lstStyle/>
          <a:p>
            <a:r>
              <a:rPr lang="zh-CN" altLang="en-US" sz="2400" dirty="0"/>
              <a:t>过去</a:t>
            </a:r>
            <a:endParaRPr lang="en-US" sz="2400" dirty="0"/>
          </a:p>
        </p:txBody>
      </p:sp>
      <p:sp>
        <p:nvSpPr>
          <p:cNvPr id="10" name="Right Arrow 9"/>
          <p:cNvSpPr/>
          <p:nvPr/>
        </p:nvSpPr>
        <p:spPr>
          <a:xfrm>
            <a:off x="3007720" y="395867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什么是机器学习</a:t>
            </a:r>
            <a:endParaRPr lang="en-US" dirty="0"/>
          </a:p>
        </p:txBody>
      </p:sp>
      <p:sp>
        <p:nvSpPr>
          <p:cNvPr id="3" name="Content Placeholder 2"/>
          <p:cNvSpPr>
            <a:spLocks noGrp="1"/>
          </p:cNvSpPr>
          <p:nvPr>
            <p:ph idx="1"/>
          </p:nvPr>
        </p:nvSpPr>
        <p:spPr>
          <a:xfrm>
            <a:off x="838200" y="1578610"/>
            <a:ext cx="10515600" cy="4351338"/>
          </a:xfrm>
        </p:spPr>
        <p:txBody>
          <a:bodyPr/>
          <a:lstStyle/>
          <a:p>
            <a:endParaRPr lang="en-US" dirty="0"/>
          </a:p>
        </p:txBody>
      </p:sp>
      <p:sp>
        <p:nvSpPr>
          <p:cNvPr id="4" name="Rectangle 3"/>
          <p:cNvSpPr/>
          <p:nvPr/>
        </p:nvSpPr>
        <p:spPr>
          <a:xfrm>
            <a:off x="1554271" y="326939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746334" y="3762067"/>
            <a:ext cx="902811" cy="954107"/>
          </a:xfrm>
          <a:prstGeom prst="rect">
            <a:avLst/>
          </a:prstGeom>
          <a:noFill/>
        </p:spPr>
        <p:txBody>
          <a:bodyPr wrap="none" rtlCol="0">
            <a:spAutoFit/>
          </a:bodyPr>
          <a:lstStyle/>
          <a:p>
            <a:pPr algn="ctr"/>
            <a:r>
              <a:rPr lang="zh-CN" altLang="en-US" sz="2800" dirty="0"/>
              <a:t>历史</a:t>
            </a:r>
            <a:endParaRPr lang="en-US" altLang="zh-CN" sz="2800" dirty="0"/>
          </a:p>
          <a:p>
            <a:pPr algn="ctr"/>
            <a:r>
              <a:rPr lang="zh-CN" altLang="en-US" sz="2800" dirty="0"/>
              <a:t>数据</a:t>
            </a:r>
            <a:endParaRPr lang="en-US" sz="2800" dirty="0"/>
          </a:p>
        </p:txBody>
      </p:sp>
      <p:sp>
        <p:nvSpPr>
          <p:cNvPr id="6" name="TextBox 5"/>
          <p:cNvSpPr txBox="1"/>
          <p:nvPr/>
        </p:nvSpPr>
        <p:spPr>
          <a:xfrm rot="19287826">
            <a:off x="2847747" y="3019614"/>
            <a:ext cx="1620957" cy="523220"/>
          </a:xfrm>
          <a:prstGeom prst="rect">
            <a:avLst/>
          </a:prstGeom>
          <a:noFill/>
        </p:spPr>
        <p:txBody>
          <a:bodyPr wrap="none" rtlCol="0">
            <a:spAutoFit/>
          </a:bodyPr>
          <a:lstStyle/>
          <a:p>
            <a:r>
              <a:rPr lang="zh-CN" altLang="en-US" sz="2800" dirty="0"/>
              <a:t>机器学习</a:t>
            </a:r>
            <a:endParaRPr lang="en-US" sz="2800" dirty="0"/>
          </a:p>
        </p:txBody>
      </p:sp>
      <p:sp>
        <p:nvSpPr>
          <p:cNvPr id="7" name="Oval 6"/>
          <p:cNvSpPr/>
          <p:nvPr/>
        </p:nvSpPr>
        <p:spPr>
          <a:xfrm>
            <a:off x="3741503" y="357984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8" name="TextBox 7"/>
          <p:cNvSpPr txBox="1"/>
          <p:nvPr/>
        </p:nvSpPr>
        <p:spPr>
          <a:xfrm>
            <a:off x="3860364" y="4026344"/>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9" name="TextBox 8"/>
          <p:cNvSpPr txBox="1"/>
          <p:nvPr/>
        </p:nvSpPr>
        <p:spPr>
          <a:xfrm>
            <a:off x="1768979" y="2648510"/>
            <a:ext cx="800219" cy="461665"/>
          </a:xfrm>
          <a:prstGeom prst="rect">
            <a:avLst/>
          </a:prstGeom>
          <a:noFill/>
        </p:spPr>
        <p:txBody>
          <a:bodyPr wrap="none" rtlCol="0">
            <a:spAutoFit/>
          </a:bodyPr>
          <a:lstStyle/>
          <a:p>
            <a:r>
              <a:rPr lang="zh-CN" altLang="en-US" sz="2400" dirty="0"/>
              <a:t>过去</a:t>
            </a:r>
            <a:endParaRPr lang="en-US" sz="2400" dirty="0"/>
          </a:p>
        </p:txBody>
      </p:sp>
      <p:sp>
        <p:nvSpPr>
          <p:cNvPr id="10" name="Right Arrow 9"/>
          <p:cNvSpPr/>
          <p:nvPr/>
        </p:nvSpPr>
        <p:spPr>
          <a:xfrm>
            <a:off x="3007720" y="395867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cxnSp>
        <p:nvCxnSpPr>
          <p:cNvPr id="11" name="Straight Connector 10"/>
          <p:cNvCxnSpPr/>
          <p:nvPr/>
        </p:nvCxnSpPr>
        <p:spPr>
          <a:xfrm>
            <a:off x="5406601" y="2648510"/>
            <a:ext cx="0" cy="304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9287826">
            <a:off x="9307081" y="3080878"/>
            <a:ext cx="902811" cy="523220"/>
          </a:xfrm>
          <a:prstGeom prst="rect">
            <a:avLst/>
          </a:prstGeom>
          <a:noFill/>
        </p:spPr>
        <p:txBody>
          <a:bodyPr wrap="none" rtlCol="0">
            <a:spAutoFit/>
          </a:bodyPr>
          <a:lstStyle/>
          <a:p>
            <a:r>
              <a:rPr lang="zh-CN" altLang="en-US" sz="2800" dirty="0"/>
              <a:t>预测</a:t>
            </a:r>
            <a:endParaRPr lang="en-US" sz="2800" dirty="0"/>
          </a:p>
        </p:txBody>
      </p:sp>
      <p:sp>
        <p:nvSpPr>
          <p:cNvPr id="13" name="Oval 12"/>
          <p:cNvSpPr/>
          <p:nvPr/>
        </p:nvSpPr>
        <p:spPr>
          <a:xfrm>
            <a:off x="7715662" y="3587623"/>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4" name="TextBox 13"/>
          <p:cNvSpPr txBox="1"/>
          <p:nvPr/>
        </p:nvSpPr>
        <p:spPr>
          <a:xfrm>
            <a:off x="7833336" y="4026343"/>
            <a:ext cx="1415772" cy="461665"/>
          </a:xfrm>
          <a:prstGeom prst="rect">
            <a:avLst/>
          </a:prstGeom>
          <a:noFill/>
        </p:spPr>
        <p:txBody>
          <a:bodyPr wrap="none" rtlCol="0">
            <a:spAutoFit/>
          </a:bodyPr>
          <a:lstStyle/>
          <a:p>
            <a:r>
              <a:rPr lang="zh-CN" altLang="en-US" sz="2400" dirty="0"/>
              <a:t>算法模型</a:t>
            </a:r>
            <a:endParaRPr lang="en-US" sz="2400" dirty="0"/>
          </a:p>
        </p:txBody>
      </p:sp>
      <p:sp>
        <p:nvSpPr>
          <p:cNvPr id="15" name="TextBox 14"/>
          <p:cNvSpPr txBox="1"/>
          <p:nvPr/>
        </p:nvSpPr>
        <p:spPr>
          <a:xfrm>
            <a:off x="5816704" y="2648510"/>
            <a:ext cx="800219" cy="461665"/>
          </a:xfrm>
          <a:prstGeom prst="rect">
            <a:avLst/>
          </a:prstGeom>
          <a:noFill/>
        </p:spPr>
        <p:txBody>
          <a:bodyPr wrap="none" rtlCol="0">
            <a:spAutoFit/>
          </a:bodyPr>
          <a:lstStyle/>
          <a:p>
            <a:r>
              <a:rPr lang="zh-CN" altLang="en-US" sz="2400" dirty="0"/>
              <a:t>未来</a:t>
            </a:r>
            <a:endParaRPr lang="en-US" sz="2400" dirty="0"/>
          </a:p>
        </p:txBody>
      </p:sp>
      <p:sp>
        <p:nvSpPr>
          <p:cNvPr id="16" name="Rectangle 15"/>
          <p:cNvSpPr/>
          <p:nvPr/>
        </p:nvSpPr>
        <p:spPr>
          <a:xfrm>
            <a:off x="5624644" y="326939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768125" y="3703021"/>
            <a:ext cx="902811" cy="954107"/>
          </a:xfrm>
          <a:prstGeom prst="rect">
            <a:avLst/>
          </a:prstGeom>
          <a:noFill/>
        </p:spPr>
        <p:txBody>
          <a:bodyPr wrap="none" rtlCol="0">
            <a:spAutoFit/>
          </a:bodyPr>
          <a:lstStyle/>
          <a:p>
            <a:pPr algn="ctr"/>
            <a:r>
              <a:rPr lang="zh-CN" altLang="en-US" sz="2800" dirty="0"/>
              <a:t>未来</a:t>
            </a:r>
            <a:endParaRPr lang="en-US" altLang="zh-CN" sz="2800" dirty="0"/>
          </a:p>
          <a:p>
            <a:pPr algn="ctr"/>
            <a:r>
              <a:rPr lang="zh-CN" altLang="en-US" sz="2800" dirty="0"/>
              <a:t>数据</a:t>
            </a:r>
            <a:endParaRPr lang="en-US" sz="2800" dirty="0"/>
          </a:p>
        </p:txBody>
      </p:sp>
      <p:sp>
        <p:nvSpPr>
          <p:cNvPr id="18" name="Right Arrow 17"/>
          <p:cNvSpPr/>
          <p:nvPr/>
        </p:nvSpPr>
        <p:spPr>
          <a:xfrm>
            <a:off x="7006961" y="3973579"/>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9" name="Right Arrow 18"/>
          <p:cNvSpPr/>
          <p:nvPr/>
        </p:nvSpPr>
        <p:spPr>
          <a:xfrm>
            <a:off x="9388980" y="395867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extLst>
      <p:ext uri="{BB962C8B-B14F-4D97-AF65-F5344CB8AC3E}">
        <p14:creationId xmlns:p14="http://schemas.microsoft.com/office/powerpoint/2010/main" val="321568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机器学习的别名</a:t>
            </a:r>
            <a:endParaRPr lang="en-US" dirty="0"/>
          </a:p>
        </p:txBody>
      </p:sp>
      <p:sp>
        <p:nvSpPr>
          <p:cNvPr id="3" name="Content Placeholder 2"/>
          <p:cNvSpPr>
            <a:spLocks noGrp="1"/>
          </p:cNvSpPr>
          <p:nvPr>
            <p:ph idx="1"/>
          </p:nvPr>
        </p:nvSpPr>
        <p:spPr/>
        <p:txBody>
          <a:bodyPr/>
          <a:lstStyle/>
          <a:p>
            <a:r>
              <a:rPr lang="zh-CN" altLang="en-US" dirty="0"/>
              <a:t>推理</a:t>
            </a:r>
            <a:r>
              <a:rPr lang="en-US" altLang="zh-CN" dirty="0"/>
              <a:t>/</a:t>
            </a:r>
            <a:r>
              <a:rPr lang="zh-CN" altLang="en-US" dirty="0"/>
              <a:t>估计</a:t>
            </a:r>
            <a:r>
              <a:rPr lang="en-US" altLang="zh-CN" dirty="0"/>
              <a:t>:</a:t>
            </a:r>
            <a:r>
              <a:rPr lang="zh-CN" altLang="en-US" dirty="0"/>
              <a:t> 统计学</a:t>
            </a:r>
            <a:endParaRPr lang="en-US" altLang="zh-CN" dirty="0"/>
          </a:p>
          <a:p>
            <a:endParaRPr lang="en-US" altLang="zh-CN" dirty="0"/>
          </a:p>
          <a:p>
            <a:r>
              <a:rPr lang="zh-CN" altLang="en-US" dirty="0"/>
              <a:t>模式识别</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机器学习家族</a:t>
            </a:r>
            <a:endParaRPr lang="en-US" dirty="0"/>
          </a:p>
        </p:txBody>
      </p:sp>
      <p:sp>
        <p:nvSpPr>
          <p:cNvPr id="15" name="Content Placeholder 14"/>
          <p:cNvSpPr>
            <a:spLocks noGrp="1"/>
          </p:cNvSpPr>
          <p:nvPr>
            <p:ph idx="1"/>
          </p:nvPr>
        </p:nvSpPr>
        <p:spPr/>
        <p:txBody>
          <a:bodyPr/>
          <a:lstStyle/>
          <a:p>
            <a:r>
              <a:rPr lang="zh-CN" altLang="en-US" dirty="0"/>
              <a:t>监督式学习</a:t>
            </a:r>
            <a:endParaRPr lang="en-US" dirty="0"/>
          </a:p>
          <a:p>
            <a:pPr lvl="1"/>
            <a:r>
              <a:rPr lang="zh-CN" altLang="en-US" dirty="0"/>
              <a:t>分类</a:t>
            </a:r>
            <a:endParaRPr lang="en-US" altLang="zh-CN" dirty="0"/>
          </a:p>
          <a:p>
            <a:pPr lvl="1"/>
            <a:r>
              <a:rPr lang="zh-CN" altLang="en-US" dirty="0"/>
              <a:t>回归</a:t>
            </a:r>
            <a:endParaRPr lang="en-US" altLang="zh-CN" dirty="0"/>
          </a:p>
          <a:p>
            <a:pPr lvl="1"/>
            <a:endParaRPr lang="en-US" altLang="zh-CN" dirty="0"/>
          </a:p>
          <a:p>
            <a:r>
              <a:rPr lang="zh-CN" altLang="en-US" dirty="0"/>
              <a:t>非监督式学习</a:t>
            </a:r>
            <a:endParaRPr lang="en-US" altLang="zh-CN" dirty="0"/>
          </a:p>
          <a:p>
            <a:pPr lvl="1"/>
            <a:r>
              <a:rPr lang="zh-CN" altLang="en-US" dirty="0">
                <a:effectLst/>
              </a:rPr>
              <a:t>聚类</a:t>
            </a:r>
          </a:p>
          <a:p>
            <a:endParaRPr lang="en-US" altLang="zh-CN" dirty="0"/>
          </a:p>
          <a:p>
            <a:pPr lvl="1"/>
            <a:endParaRPr lang="en-US" altLang="zh-C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3165</TotalTime>
  <Words>1299</Words>
  <Application>Microsoft Macintosh PowerPoint</Application>
  <PresentationFormat>Widescreen</PresentationFormat>
  <Paragraphs>220</Paragraphs>
  <Slides>43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等线 Light</vt:lpstr>
      <vt:lpstr>PingFang SC Semibold</vt:lpstr>
      <vt:lpstr>PingFang SC Ultralight</vt:lpstr>
      <vt:lpstr>黑体</vt:lpstr>
      <vt:lpstr>Arial</vt:lpstr>
      <vt:lpstr>Calibri</vt:lpstr>
      <vt:lpstr>Calibri Light</vt:lpstr>
      <vt:lpstr>Office Theme</vt:lpstr>
      <vt:lpstr>PowerPoint Presentation</vt:lpstr>
      <vt:lpstr>什么是机器学习</vt:lpstr>
      <vt:lpstr>手工创建的规则, 属于AI, 不属于ML</vt:lpstr>
      <vt:lpstr>机器学习 V.S. 数据挖掘 V.S. 大数据</vt:lpstr>
      <vt:lpstr>理解机器学习</vt:lpstr>
      <vt:lpstr>什么是机器学习</vt:lpstr>
      <vt:lpstr>什么是机器学习</vt:lpstr>
      <vt:lpstr>机器学习的别名</vt:lpstr>
      <vt:lpstr>机器学习家族</vt:lpstr>
      <vt:lpstr>监督式机器学习 (分类)</vt:lpstr>
      <vt:lpstr>监督式机器学习 (分类)</vt:lpstr>
      <vt:lpstr>监督式机器学习 (分类)</vt:lpstr>
      <vt:lpstr>监督式学习(分类)实例</vt:lpstr>
      <vt:lpstr>监督式机器学习 (回归)</vt:lpstr>
      <vt:lpstr>监督式机器学习 (回归)</vt:lpstr>
      <vt:lpstr>监督式机器学习 (回归)</vt:lpstr>
      <vt:lpstr>监督式机器学习 (回归)实例</vt:lpstr>
      <vt:lpstr>非监督式机器学习(聚类)</vt:lpstr>
      <vt:lpstr>非监督式机器学习(聚类)</vt:lpstr>
      <vt:lpstr>非监督式机器学习(聚类)</vt:lpstr>
      <vt:lpstr>总结</vt:lpstr>
      <vt:lpstr>机器学习流程</vt:lpstr>
      <vt:lpstr>单项选择题</vt:lpstr>
      <vt:lpstr>判断题</vt:lpstr>
      <vt:lpstr>数据预处理</vt:lpstr>
      <vt:lpstr>数据预处理之特征提取</vt:lpstr>
      <vt:lpstr>数据预处理之特征提取</vt:lpstr>
      <vt:lpstr>数据预处理之处理缺失数据</vt:lpstr>
      <vt:lpstr>数据预处理之处理缺失数据</vt:lpstr>
      <vt:lpstr>数据预处理之数据定标</vt:lpstr>
      <vt:lpstr>数据预处理之数据定标(续, 二维数据)</vt:lpstr>
      <vt:lpstr>数据转换: One-Hot encoding</vt:lpstr>
      <vt:lpstr>实例演示</vt:lpstr>
      <vt:lpstr>课后练习</vt:lpstr>
      <vt:lpstr>推荐教材</vt:lpstr>
      <vt:lpstr>PowerPoint Presentation</vt:lpstr>
      <vt:lpstr>PowerPoint Presentation</vt:lpstr>
      <vt:lpstr>非监督式机器学习(降纬)</vt:lpstr>
      <vt:lpstr>非监督式机器学习(降纬)</vt:lpstr>
      <vt:lpstr>非监督式机器学习(异常检测)</vt:lpstr>
      <vt:lpstr>非监督式机器学习(异常检测)</vt:lpstr>
      <vt:lpstr>强化学习</vt:lpstr>
      <vt:lpstr>强化学习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机器学习入门</dc:title>
  <dc:creator>Yuan Yuan</dc:creator>
  <cp:lastModifiedBy>Yuan Yuan</cp:lastModifiedBy>
  <cp:revision>70</cp:revision>
  <dcterms:created xsi:type="dcterms:W3CDTF">2019-05-16T06:19:00Z</dcterms:created>
  <dcterms:modified xsi:type="dcterms:W3CDTF">2019-06-23T07:01:03Z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